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29" r:id="rId2"/>
    <p:sldId id="390" r:id="rId3"/>
    <p:sldId id="369" r:id="rId4"/>
    <p:sldId id="438" r:id="rId5"/>
    <p:sldId id="365" r:id="rId6"/>
    <p:sldId id="340" r:id="rId7"/>
    <p:sldId id="408" r:id="rId8"/>
    <p:sldId id="409" r:id="rId9"/>
    <p:sldId id="393" r:id="rId10"/>
    <p:sldId id="388" r:id="rId11"/>
    <p:sldId id="371" r:id="rId12"/>
    <p:sldId id="395" r:id="rId13"/>
    <p:sldId id="410" r:id="rId14"/>
    <p:sldId id="392" r:id="rId15"/>
    <p:sldId id="412" r:id="rId16"/>
    <p:sldId id="411" r:id="rId17"/>
    <p:sldId id="391" r:id="rId18"/>
    <p:sldId id="416" r:id="rId19"/>
    <p:sldId id="414" r:id="rId20"/>
    <p:sldId id="439" r:id="rId21"/>
    <p:sldId id="415" r:id="rId22"/>
    <p:sldId id="413" r:id="rId23"/>
    <p:sldId id="360" r:id="rId24"/>
    <p:sldId id="347" r:id="rId25"/>
    <p:sldId id="370" r:id="rId26"/>
    <p:sldId id="354" r:id="rId27"/>
    <p:sldId id="382" r:id="rId28"/>
    <p:sldId id="384" r:id="rId29"/>
    <p:sldId id="387" r:id="rId30"/>
    <p:sldId id="386" r:id="rId31"/>
    <p:sldId id="377" r:id="rId32"/>
    <p:sldId id="381" r:id="rId33"/>
    <p:sldId id="380" r:id="rId34"/>
    <p:sldId id="355" r:id="rId35"/>
    <p:sldId id="363" r:id="rId36"/>
    <p:sldId id="372" r:id="rId37"/>
    <p:sldId id="440" r:id="rId38"/>
    <p:sldId id="396" r:id="rId39"/>
    <p:sldId id="397" r:id="rId40"/>
    <p:sldId id="442" r:id="rId41"/>
    <p:sldId id="398" r:id="rId42"/>
    <p:sldId id="441" r:id="rId43"/>
    <p:sldId id="399" r:id="rId44"/>
    <p:sldId id="400" r:id="rId45"/>
    <p:sldId id="367" r:id="rId46"/>
    <p:sldId id="353" r:id="rId47"/>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7C53"/>
    <a:srgbClr val="FF4A01"/>
    <a:srgbClr val="FF6600"/>
    <a:srgbClr val="489075"/>
    <a:srgbClr val="EEBF7B"/>
    <a:srgbClr val="996600"/>
    <a:srgbClr val="FA607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484" autoAdjust="0"/>
    <p:restoredTop sz="61203" autoAdjust="0"/>
  </p:normalViewPr>
  <p:slideViewPr>
    <p:cSldViewPr snapToGrid="0" showGuides="1">
      <p:cViewPr>
        <p:scale>
          <a:sx n="60" d="100"/>
          <a:sy n="60" d="100"/>
        </p:scale>
        <p:origin x="-768" y="15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517"/>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999CCFA-12A0-4278-903D-E5EE13DE460E}" type="datetimeFigureOut">
              <a:rPr lang="en-US"/>
              <a:pPr>
                <a:defRPr/>
              </a:pPr>
              <a:t>3/28/2009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E4B3997-DCDC-42D2-9E0B-AA13841F1AE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5C3D2409-A4A8-46DE-92FC-EE170FA5E37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a:t>
            </a:r>
            <a:r>
              <a:rPr lang="en-US" baseline="0" dirty="0" smtClean="0"/>
              <a:t> to Big Bend National Park! OK, I’ll admit the place doesn’t look so spectacular from the entrance, but unlike Hot Springs National Park, at least Big Bend </a:t>
            </a:r>
            <a:r>
              <a:rPr lang="en-US" i="1" baseline="0" dirty="0" smtClean="0"/>
              <a:t>has</a:t>
            </a:r>
            <a:r>
              <a:rPr lang="en-US" baseline="0" dirty="0" smtClean="0"/>
              <a:t> an entrance. Actually Big Bend does have some pretty spectacular, albeit unusual, geologic features, but you’ll have to cover some ground to see them. That’s because (in stereotypical Texan style) the park is huge. So big in fact that most visitors only find time to visit the park’s central focal point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r>
              <a:rPr lang="en-US" dirty="0" smtClean="0"/>
              <a:t>Indeed</a:t>
            </a:r>
            <a:r>
              <a:rPr lang="en-US" baseline="0" dirty="0" smtClean="0"/>
              <a:t> the Marthon Mountains are considered to be an extension of the Ouachita/Appalachian system and were, like the Ouachitas, they formed by the collision of South America with North America in the Late Paleozoic. These same rocks and structures lie mostly buried in Big Bend …</a:t>
            </a:r>
            <a:endParaRPr lang="en-US" dirty="0" smtClean="0"/>
          </a:p>
        </p:txBody>
      </p:sp>
      <p:sp>
        <p:nvSpPr>
          <p:cNvPr id="118788" name="Slide Number Placeholder 3"/>
          <p:cNvSpPr>
            <a:spLocks noGrp="1"/>
          </p:cNvSpPr>
          <p:nvPr>
            <p:ph type="sldNum" sz="quarter" idx="5"/>
          </p:nvPr>
        </p:nvSpPr>
        <p:spPr>
          <a:noFill/>
        </p:spPr>
        <p:txBody>
          <a:bodyPr/>
          <a:lstStyle/>
          <a:p>
            <a:fld id="{AE829941-EDE6-45D5-8872-2636D104902D}"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beneath a thick</a:t>
            </a:r>
            <a:r>
              <a:rPr lang="en-US" baseline="0" dirty="0" smtClean="0"/>
              <a:t> sequence of mostly limestone of Cretaceous age.</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That limestone deposited</a:t>
            </a:r>
            <a:r>
              <a:rPr lang="en-US" baseline="0" dirty="0" smtClean="0"/>
              <a:t> partly due to the highest global sea levels of all geologic time in the late Cretaceous, and partly due to local tectonic factors which will be discussed later.</a:t>
            </a:r>
            <a:endParaRPr lang="en-US" dirty="0" smtClean="0"/>
          </a:p>
        </p:txBody>
      </p:sp>
      <p:sp>
        <p:nvSpPr>
          <p:cNvPr id="29700" name="Slide Number Placeholder 3"/>
          <p:cNvSpPr>
            <a:spLocks noGrp="1"/>
          </p:cNvSpPr>
          <p:nvPr>
            <p:ph type="sldNum" sz="quarter" idx="4294967295"/>
          </p:nvPr>
        </p:nvSpPr>
        <p:spPr bwMode="auto">
          <a:xfrm>
            <a:off x="3884613" y="8685213"/>
            <a:ext cx="2971800" cy="457200"/>
          </a:xfrm>
          <a:prstGeom prst="rect">
            <a:avLst/>
          </a:prstGeom>
          <a:noFill/>
          <a:ln>
            <a:miter lim="800000"/>
            <a:headEnd/>
            <a:tailEnd/>
          </a:ln>
        </p:spPr>
        <p:txBody>
          <a:bodyPr/>
          <a:lstStyle/>
          <a:p>
            <a:fld id="{153042AB-F954-4002-8FAE-A1C080AA1D8C}"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best places to see</a:t>
            </a:r>
            <a:r>
              <a:rPr lang="en-US" baseline="0" dirty="0" smtClean="0"/>
              <a:t> the relationship between the Cretaceous limestone and the Paleozoic strata is Solitario Dome, which lies just outside Big Bend National Park but within Big Bend Ranch State Park.</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Solitario Dome</a:t>
            </a:r>
            <a:r>
              <a:rPr lang="en-US" baseline="0" dirty="0" smtClean="0"/>
              <a:t> is a collapsed laccolith.</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Laccoliths are mushroom-shaped igneous intrusions that push the rocks above them upwards into a dome-shape. Normally the area would be a topographic high with the igneous rock of the laccolith exposed in the center, but here much of the magma escaped from the laccolith to the surface, so the whole thing deflated somewhat.</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the core of Solitario Dome, erosion has exposed mostly </a:t>
            </a:r>
            <a:r>
              <a:rPr lang="en-US" dirty="0" smtClean="0"/>
              <a:t>Paleozoic</a:t>
            </a:r>
            <a:r>
              <a:rPr lang="en-US" baseline="0" dirty="0" smtClean="0"/>
              <a:t> sedimentary rocks surrounded by rings of Cretaceous strata that tilt away from the center.</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zoom in on the contact between the two</a:t>
            </a:r>
            <a:r>
              <a:rPr lang="en-US" baseline="0" dirty="0" smtClean="0"/>
              <a:t> you can see a sight that surely would have inspired Hutton. No doubt you recognize the beautiful angular unconformity here.</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 </a:t>
            </a:r>
            <a:r>
              <a:rPr lang="en-US" baseline="0" dirty="0" smtClean="0"/>
              <a:t>separates the</a:t>
            </a:r>
            <a:r>
              <a:rPr lang="en-US" dirty="0" smtClean="0"/>
              <a:t> Paleozoic</a:t>
            </a:r>
            <a:r>
              <a:rPr lang="en-US" baseline="0" dirty="0" smtClean="0"/>
              <a:t> rocks below from the Cretaceous rocks above. The tilting you see in the Paleozoic strata was caused by the Ouachita Orogeny.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a:t>
            </a:r>
            <a:r>
              <a:rPr lang="en-US" baseline="0" dirty="0" smtClean="0"/>
              <a:t> chaotically rugged Chisos Mountains,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unconformity indicates that the folded Paleozoic strata was peneplaned to a nearly level surface before the Cretaceous strata was deposited above it. Although both Cretaceous and Paleozoic strata here were tilted away from the center of the dome by the intrusion of the laccolith, the tilt of the Paleozoic strata is complicated by being superimposed on pre-existing Ouachita-style folds.</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3B0A46B5-2B67-44B8-966F-D0DCF46F049E}" type="slidenum">
              <a:rPr lang="en-US" smtClean="0"/>
              <a:pPr/>
              <a:t>23</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r>
              <a:rPr lang="en-US" dirty="0" smtClean="0"/>
              <a:t>The Cretaceous</a:t>
            </a:r>
            <a:r>
              <a:rPr lang="en-US" baseline="0" dirty="0" smtClean="0"/>
              <a:t> strata is mostly limestone with lesser amounts of interbedded shale. The limestone is highly erosion resistant in this arid climate and is a prolific cliff-former. </a:t>
            </a:r>
            <a:endParaRPr lang="en-US" dirty="0" smtClean="0"/>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Limestone</a:t>
            </a:r>
            <a:r>
              <a:rPr lang="en-US" baseline="0" dirty="0" smtClean="0"/>
              <a:t> is water-soluble however, so where the Rio Grande flows across it becomes far more eroded – forming the spectacular slot canyons for which the park is noted. It is difficult to contemplate the staggering number of shelled organisms that had to have lived (and died!) in order for such thick deposits of lime to accumulate.</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Those organisms</a:t>
            </a:r>
            <a:r>
              <a:rPr lang="en-US" baseline="0" dirty="0" smtClean="0"/>
              <a:t> lived in a vast shallow sea that once connected the Gulf of Mexico with the Arctic Ocean.</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a:t>
            </a:r>
            <a:r>
              <a:rPr lang="en-US" baseline="0" dirty="0" smtClean="0"/>
              <a:t> sea is usually referred to as the Western Interior Seaway or alternately the Cretaceous Interior Seaway. The spectacularly high sea levels of the Late Cretaceous certainly contributed to the formation of this epicontinental sea, but there is a definite tectonic contribution as well which is related to the formation of the Cordilleran Mountain systems in western North America.</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understand how Cordilleran orogeny produced the Western Interior Seaway, visualize the North American continent as a plank of wood floating on water. Now compress the board lengthwise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such that it fractures and one part of the board is thrust over the other. The over thrust represents the Cordilleran</a:t>
            </a:r>
            <a:r>
              <a:rPr lang="en-US" baseline="0" dirty="0" smtClean="0"/>
              <a:t> while the under thrusted portion represents the North American craton. Notice under thrusting places part of the craton below sea level and thereby creates a foreland basin which in this case is the Western Interior Seaway.</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Cordilleran</a:t>
            </a:r>
            <a:r>
              <a:rPr lang="en-US" baseline="0" dirty="0" smtClean="0"/>
              <a:t> is the hinterland here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and Santa Elena</a:t>
            </a:r>
            <a:r>
              <a:rPr lang="en-US" baseline="0" dirty="0" smtClean="0"/>
              <a:t> Canyon - a</a:t>
            </a:r>
            <a:r>
              <a:rPr lang="en-US" dirty="0" smtClean="0"/>
              <a:t> beautiful incision made</a:t>
            </a:r>
            <a:r>
              <a:rPr lang="en-US" baseline="0" dirty="0" smtClean="0"/>
              <a:t> by the</a:t>
            </a:r>
            <a:r>
              <a:rPr lang="en-US" dirty="0" smtClean="0"/>
              <a:t> Rio Grand River into limestone. The geologic story of</a:t>
            </a:r>
            <a:r>
              <a:rPr lang="en-US" baseline="0" dirty="0" smtClean="0"/>
              <a:t> these two park attractions will be discussed later as they are relatively recent features and we will be following a chronological sequence through the park’s geological evolution.</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B31ED975-E92F-44B5-BD2A-A41ADD6E86F4}" type="slidenum">
              <a:rPr lang="en-US" smtClean="0"/>
              <a:pPr/>
              <a:t>30</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r>
              <a:rPr lang="en-US" dirty="0" smtClean="0"/>
              <a:t>… similar</a:t>
            </a:r>
            <a:r>
              <a:rPr lang="en-US" baseline="0" dirty="0" smtClean="0"/>
              <a:t> to the hinterlands associated with foreland basins formed during the various Appalachian orogenies.</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even</a:t>
            </a:r>
            <a:r>
              <a:rPr lang="en-US" baseline="0" dirty="0" smtClean="0"/>
              <a:t> simpler explanation for the formation of such foreland basins merely relies on the topographic load of the mountain range to depress the craton.</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model the weight</a:t>
            </a:r>
            <a:r>
              <a:rPr lang="en-US" baseline="0" dirty="0" smtClean="0"/>
              <a:t> of the </a:t>
            </a:r>
            <a:r>
              <a:rPr lang="en-US" dirty="0" smtClean="0"/>
              <a:t>Cordilleran mountains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sinks the craton below sea level to form a foreland basin.</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models could operate separately or in conjunction with each other, but in either case the Western Interior Seaway is a profoundly influential component of the Late Cretaceous paleogeography of North America.</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explains</a:t>
            </a:r>
            <a:r>
              <a:rPr lang="en-US" baseline="0" dirty="0" smtClean="0"/>
              <a:t> why there is so much Cretaceous limestone in and around Big Bend National Park.</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a:t>
            </a:r>
            <a:r>
              <a:rPr lang="en-US" baseline="0" dirty="0" smtClean="0"/>
              <a:t> the Cretaceous limestone was deposited originally horizontal, it was compressed during the Laramide Orogeny …</a:t>
            </a:r>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aseline="0" dirty="0" smtClean="0"/>
              <a:t>into broad folds which are common in Big Bend country.</a:t>
            </a:r>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classic explanation for</a:t>
            </a:r>
            <a:r>
              <a:rPr lang="en-US" baseline="0" dirty="0" smtClean="0"/>
              <a:t> the Laramide Orogeny involves the shallowing of the subduction angle of the Farallon Plate caused by an unusually rapid rate of convergence with the North American Plate. Note that the affects of Laramide compression are felt far to the east of the Sierras. In this case, all the way into Texas.</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Laramide-age folds had a profound influence on the development of several of Big Bend’s landforms especially the deep, slot canyons formed where the Rio Grande River crosses Laramide anticlines. Mariscal Anticline here is one of these.</a:t>
            </a:r>
          </a:p>
          <a:p>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 history breaks down nicely into five stages. The Ouachita Orogeny</a:t>
            </a:r>
            <a:r>
              <a:rPr lang="en-US" baseline="0" dirty="0" smtClean="0"/>
              <a:t> produces a fold and thrust belt in the </a:t>
            </a:r>
            <a:r>
              <a:rPr lang="en-US" dirty="0" smtClean="0"/>
              <a:t>Late Paleozoic.</a:t>
            </a:r>
            <a:r>
              <a:rPr lang="en-US" baseline="0" dirty="0" smtClean="0"/>
              <a:t> Those mountains become peneplaned and covered by foreland basin sediments in the Mesozoic. Folding volcanism and shallow intrusions occur during the Early Cenozoic Laramide Orogeny. Then the whole thing is extended in the Late Cenozoic in typical Basin and Range fashion while the Rio Grande River carves canyons across buried Laramide folds and Basin and Range fault blocks.</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 anticline formed,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like most</a:t>
            </a:r>
            <a:r>
              <a:rPr lang="en-US" baseline="0" dirty="0" smtClean="0"/>
              <a:t> of the Laramide-age structures,</a:t>
            </a:r>
            <a:r>
              <a:rPr lang="en-US" dirty="0" smtClean="0"/>
              <a:t> it was eroded and buried under thick alluvium.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allowed</a:t>
            </a:r>
            <a:r>
              <a:rPr lang="en-US" baseline="0" dirty="0" smtClean="0"/>
              <a:t> the Rio Grande River to flow across the buried anticline.</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the river eroded downward the softer alluvial sediments where preferentially removed,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thereby exposing the harder rocks in the buried anticline while the river cuts a water gap across it.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Mariscal Canyon is an impressive slot</a:t>
            </a:r>
            <a:r>
              <a:rPr lang="en-US" baseline="0" dirty="0" smtClean="0"/>
              <a:t> canyon water gap formed in this way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as is Boquillas</a:t>
            </a:r>
            <a:r>
              <a:rPr lang="en-US" baseline="0" dirty="0" smtClean="0"/>
              <a:t> Canyon a few miles downstream. The rocks exposed here are part of another Laramide anticline which uplifted the Cretaceous limestone.</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park</a:t>
            </a:r>
            <a:r>
              <a:rPr lang="en-US" baseline="0" dirty="0" smtClean="0"/>
              <a:t> gets its name from the abrupt change in direction of the Rio Grande River in mid-western Texas. As you can see from this geologic map most of the park is colored green on the map which is a pretty standard designation for rocks of the Cretaceous period.</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zoom</a:t>
            </a:r>
            <a:r>
              <a:rPr lang="en-US" baseline="0" dirty="0" smtClean="0"/>
              <a:t> in on the region we can see that the </a:t>
            </a:r>
            <a:r>
              <a:rPr lang="en-US" dirty="0" smtClean="0"/>
              <a:t>oldest rocks in</a:t>
            </a:r>
            <a:r>
              <a:rPr lang="en-US" baseline="0" dirty="0" smtClean="0"/>
              <a:t> Big Bend are Paleozoic in age.</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occur</a:t>
            </a:r>
            <a:r>
              <a:rPr lang="en-US" baseline="0" dirty="0" smtClean="0"/>
              <a:t> in a small wind gap which cuts through the Cretaceous strata which covers the Paleozoic sequence in other portions of the park.</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want a good look at the Paleozoic rocks in the regions you have to look just slightly</a:t>
            </a:r>
            <a:r>
              <a:rPr lang="en-US" baseline="0" dirty="0" smtClean="0"/>
              <a:t> north of the park in the Marathon Mountains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where the Paleozoic strata</a:t>
            </a:r>
            <a:r>
              <a:rPr lang="en-US" baseline="0" dirty="0" smtClean="0"/>
              <a:t> is folded in a manner very similar to that of the Zigzag Range in the Arkansas Ouachitas. </a:t>
            </a:r>
            <a:endParaRPr lang="en-US" dirty="0"/>
          </a:p>
        </p:txBody>
      </p:sp>
      <p:sp>
        <p:nvSpPr>
          <p:cNvPr id="4" name="Slide Number Placeholder 3"/>
          <p:cNvSpPr>
            <a:spLocks noGrp="1"/>
          </p:cNvSpPr>
          <p:nvPr>
            <p:ph type="sldNum" sz="quarter" idx="10"/>
          </p:nvPr>
        </p:nvSpPr>
        <p:spPr/>
        <p:txBody>
          <a:bodyPr/>
          <a:lstStyle/>
          <a:p>
            <a:pPr>
              <a:defRPr/>
            </a:pPr>
            <a:fld id="{5C3D2409-A4A8-46DE-92FC-EE170FA5E371}"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BA283A-60E5-4F3A-9CAC-6D9468B84D5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312F8-363D-4342-9253-8495AD7EF92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9B0D56-A76A-49E0-99D7-E6FE712D41E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0C1F35-5165-4D1C-8DC6-8D2B2796299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54E83D-467E-4761-BEA3-9E4172DE4F8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FACF4A-6339-4FC0-A674-D68C0C4F8A6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9C2DC7-CFB3-4415-9B60-9F325361EAA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6A4A8D-28E1-4615-A286-D39A20973BE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291F21-198C-4A90-B5BE-95ACE17B1A7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CD6EC-E465-40BD-9780-FE9904FD0A0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9AC56-C989-487C-ABD1-747D3146D3F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20E180AF-9F78-4166-915F-18851FA3B1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tiff"/><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howdypedia.com/images/1/13/Male-Ten_Gallon.png" TargetMode="External"/><Relationship Id="rId4" Type="http://schemas.openxmlformats.org/officeDocument/2006/relationships/image" Target="../media/image15.tiff"/></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image04.webshots.com/4/3/96/3/53239603cdveJp_fs.jpg"/>
          <p:cNvPicPr>
            <a:picLocks noChangeAspect="1" noChangeArrowheads="1"/>
          </p:cNvPicPr>
          <p:nvPr/>
        </p:nvPicPr>
        <p:blipFill>
          <a:blip r:embed="rId3"/>
          <a:srcRect/>
          <a:stretch>
            <a:fillRect/>
          </a:stretch>
        </p:blipFill>
        <p:spPr bwMode="auto">
          <a:xfrm>
            <a:off x="0" y="0"/>
            <a:ext cx="10291216" cy="685799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585788" y="114300"/>
            <a:ext cx="7972425" cy="6629400"/>
          </a:xfrm>
          <a:prstGeom prst="rect">
            <a:avLst/>
          </a:prstGeom>
          <a:noFill/>
          <a:ln w="12700">
            <a:noFill/>
            <a:miter lim="800000"/>
            <a:headEnd type="none" w="sm" len="sm"/>
            <a:tailEnd type="none" w="sm" len="sm"/>
          </a:ln>
        </p:spPr>
      </p:pic>
      <p:sp>
        <p:nvSpPr>
          <p:cNvPr id="20483" name="Text Box 3"/>
          <p:cNvSpPr txBox="1">
            <a:spLocks noChangeArrowheads="1"/>
          </p:cNvSpPr>
          <p:nvPr/>
        </p:nvSpPr>
        <p:spPr bwMode="auto">
          <a:xfrm>
            <a:off x="7772400" y="6521450"/>
            <a:ext cx="1447800" cy="336550"/>
          </a:xfrm>
          <a:prstGeom prst="rect">
            <a:avLst/>
          </a:prstGeom>
          <a:noFill/>
          <a:ln w="12700">
            <a:noFill/>
            <a:miter lim="800000"/>
            <a:headEnd type="none" w="sm" len="sm"/>
            <a:tailEnd type="none" w="sm" len="sm"/>
          </a:ln>
        </p:spPr>
        <p:txBody>
          <a:bodyPr>
            <a:spAutoFit/>
          </a:bodyPr>
          <a:lstStyle/>
          <a:p>
            <a:pPr eaLnBrk="0" hangingPunct="0">
              <a:lnSpc>
                <a:spcPct val="50000"/>
              </a:lnSpc>
              <a:spcBef>
                <a:spcPct val="60000"/>
              </a:spcBef>
            </a:pPr>
            <a:r>
              <a:rPr lang="en-US" sz="1000" i="1">
                <a:solidFill>
                  <a:srgbClr val="FF0000"/>
                </a:solidFill>
                <a:latin typeface="Times New Roman" pitchFamily="18" charset="0"/>
              </a:rPr>
              <a:t>Parks and Plates</a:t>
            </a:r>
          </a:p>
          <a:p>
            <a:pPr eaLnBrk="0" hangingPunct="0">
              <a:lnSpc>
                <a:spcPct val="50000"/>
              </a:lnSpc>
              <a:spcBef>
                <a:spcPct val="60000"/>
              </a:spcBef>
            </a:pPr>
            <a:r>
              <a:rPr lang="en-US" sz="1000" i="1">
                <a:solidFill>
                  <a:srgbClr val="FF0000"/>
                </a:solidFill>
                <a:latin typeface="Times New Roman" pitchFamily="18" charset="0"/>
                <a:cs typeface="Times New Roman" pitchFamily="18" charset="0"/>
              </a:rPr>
              <a:t>©2005 Robert J. Lillie</a:t>
            </a:r>
          </a:p>
        </p:txBody>
      </p:sp>
      <p:sp>
        <p:nvSpPr>
          <p:cNvPr id="20484" name="Rectangle 4"/>
          <p:cNvSpPr>
            <a:spLocks noChangeArrowheads="1"/>
          </p:cNvSpPr>
          <p:nvPr/>
        </p:nvSpPr>
        <p:spPr bwMode="auto">
          <a:xfrm>
            <a:off x="250825" y="441325"/>
            <a:ext cx="6300788" cy="1200329"/>
          </a:xfrm>
          <a:prstGeom prst="rect">
            <a:avLst/>
          </a:prstGeom>
          <a:noFill/>
          <a:ln w="12700">
            <a:noFill/>
            <a:miter lim="800000"/>
            <a:headEnd type="none" w="sm" len="sm"/>
            <a:tailEnd type="none" w="sm" len="sm"/>
          </a:ln>
        </p:spPr>
        <p:txBody>
          <a:bodyPr>
            <a:spAutoFit/>
          </a:bodyPr>
          <a:lstStyle/>
          <a:p>
            <a:pPr eaLnBrk="0" hangingPunct="0">
              <a:lnSpc>
                <a:spcPct val="80000"/>
              </a:lnSpc>
            </a:pPr>
            <a:r>
              <a:rPr lang="en-US" sz="3000" i="1" dirty="0">
                <a:solidFill>
                  <a:schemeClr val="tx1"/>
                </a:solidFill>
                <a:latin typeface="Times New Roman" pitchFamily="18" charset="0"/>
              </a:rPr>
              <a:t>The Appalachian continental collision zones continues westward as the </a:t>
            </a:r>
            <a:r>
              <a:rPr lang="en-US" sz="3000" i="1" dirty="0" smtClean="0">
                <a:solidFill>
                  <a:schemeClr val="tx1"/>
                </a:solidFill>
                <a:latin typeface="Times New Roman" pitchFamily="18" charset="0"/>
              </a:rPr>
              <a:t>Marathon </a:t>
            </a:r>
            <a:r>
              <a:rPr lang="en-US" sz="3000" i="1" dirty="0">
                <a:solidFill>
                  <a:schemeClr val="tx1"/>
                </a:solidFill>
                <a:latin typeface="Times New Roman" pitchFamily="18" charset="0"/>
              </a:rPr>
              <a:t>Mountains in </a:t>
            </a:r>
            <a:r>
              <a:rPr lang="en-US" sz="3000" i="1" dirty="0" smtClean="0">
                <a:solidFill>
                  <a:schemeClr val="tx1"/>
                </a:solidFill>
                <a:latin typeface="Times New Roman" pitchFamily="18" charset="0"/>
              </a:rPr>
              <a:t>West Texas</a:t>
            </a:r>
            <a:endParaRPr lang="en-US" sz="3000" i="1" dirty="0">
              <a:solidFill>
                <a:schemeClr val="tx1"/>
              </a:solidFill>
              <a:latin typeface="Times New Roman" pitchFamily="18" charset="0"/>
            </a:endParaRPr>
          </a:p>
        </p:txBody>
      </p:sp>
      <p:sp>
        <p:nvSpPr>
          <p:cNvPr id="20485" name="Oval 5"/>
          <p:cNvSpPr>
            <a:spLocks noChangeArrowheads="1"/>
          </p:cNvSpPr>
          <p:nvPr/>
        </p:nvSpPr>
        <p:spPr bwMode="auto">
          <a:xfrm>
            <a:off x="304800" y="4648200"/>
            <a:ext cx="2160588" cy="1584325"/>
          </a:xfrm>
          <a:prstGeom prst="ellipse">
            <a:avLst/>
          </a:prstGeom>
          <a:noFill/>
          <a:ln w="50800" algn="ctr">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atigraphic chart of Big Bend National Park"/>
          <p:cNvPicPr>
            <a:picLocks noChangeAspect="1" noChangeArrowheads="1"/>
          </p:cNvPicPr>
          <p:nvPr/>
        </p:nvPicPr>
        <p:blipFill>
          <a:blip r:embed="rId3"/>
          <a:srcRect/>
          <a:stretch>
            <a:fillRect/>
          </a:stretch>
        </p:blipFill>
        <p:spPr bwMode="auto">
          <a:xfrm>
            <a:off x="3657600" y="-5622611"/>
            <a:ext cx="5486400" cy="12480611"/>
          </a:xfrm>
          <a:prstGeom prst="rect">
            <a:avLst/>
          </a:prstGeom>
          <a:noFill/>
        </p:spPr>
      </p:pic>
      <p:sp>
        <p:nvSpPr>
          <p:cNvPr id="3" name="TextBox 2"/>
          <p:cNvSpPr txBox="1"/>
          <p:nvPr/>
        </p:nvSpPr>
        <p:spPr>
          <a:xfrm>
            <a:off x="274320" y="4105573"/>
            <a:ext cx="2529840" cy="1384995"/>
          </a:xfrm>
          <a:prstGeom prst="rect">
            <a:avLst/>
          </a:prstGeom>
          <a:noFill/>
        </p:spPr>
        <p:txBody>
          <a:bodyPr wrap="square" rtlCol="0">
            <a:spAutoFit/>
          </a:bodyPr>
          <a:lstStyle/>
          <a:p>
            <a:r>
              <a:rPr lang="en-US" dirty="0" smtClean="0"/>
              <a:t>Cretaceous limestone (and shale)</a:t>
            </a:r>
            <a:endParaRPr lang="en-US" dirty="0"/>
          </a:p>
        </p:txBody>
      </p:sp>
      <p:sp>
        <p:nvSpPr>
          <p:cNvPr id="4" name="Left Brace 3"/>
          <p:cNvSpPr/>
          <p:nvPr/>
        </p:nvSpPr>
        <p:spPr bwMode="auto">
          <a:xfrm>
            <a:off x="2918460" y="3429000"/>
            <a:ext cx="723900" cy="2712720"/>
          </a:xfrm>
          <a:prstGeom prst="leftBrace">
            <a:avLst>
              <a:gd name="adj1" fmla="val 43731"/>
              <a:gd name="adj2" fmla="val 50000"/>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3"/>
          <a:srcRect/>
          <a:stretch>
            <a:fillRect/>
          </a:stretch>
        </p:blipFill>
        <p:spPr bwMode="auto">
          <a:xfrm>
            <a:off x="2239963" y="0"/>
            <a:ext cx="46640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Lab1_Rachel_Wells"/>
          <p:cNvPicPr>
            <a:picLocks noChangeAspect="1" noChangeArrowheads="1"/>
          </p:cNvPicPr>
          <p:nvPr/>
        </p:nvPicPr>
        <p:blipFill>
          <a:blip r:embed="rId3"/>
          <a:srcRect l="2515" t="12746" r="3171" b="14706"/>
          <a:stretch>
            <a:fillRect/>
          </a:stretch>
        </p:blipFill>
        <p:spPr bwMode="auto">
          <a:xfrm>
            <a:off x="1143000" y="0"/>
            <a:ext cx="6934200" cy="6842125"/>
          </a:xfrm>
          <a:prstGeom prst="rect">
            <a:avLst/>
          </a:prstGeom>
          <a:noFill/>
          <a:ln w="9525">
            <a:noFill/>
            <a:miter lim="800000"/>
            <a:headEnd/>
            <a:tailEnd/>
          </a:ln>
        </p:spPr>
      </p:pic>
      <p:sp>
        <p:nvSpPr>
          <p:cNvPr id="7" name="TextBox 6"/>
          <p:cNvSpPr txBox="1"/>
          <p:nvPr/>
        </p:nvSpPr>
        <p:spPr>
          <a:xfrm>
            <a:off x="1828800" y="3008293"/>
            <a:ext cx="2057400" cy="954107"/>
          </a:xfrm>
          <a:prstGeom prst="rect">
            <a:avLst/>
          </a:prstGeom>
          <a:noFill/>
        </p:spPr>
        <p:txBody>
          <a:bodyPr wrap="square" rtlCol="0">
            <a:spAutoFit/>
          </a:bodyPr>
          <a:lstStyle/>
          <a:p>
            <a:r>
              <a:rPr lang="en-US" dirty="0" smtClean="0">
                <a:solidFill>
                  <a:schemeClr val="tx1"/>
                </a:solidFill>
              </a:rPr>
              <a:t>Solitario Dome</a:t>
            </a:r>
            <a:endParaRPr lang="en-US" dirty="0">
              <a:solidFill>
                <a:schemeClr val="tx1"/>
              </a:solidFill>
            </a:endParaRPr>
          </a:p>
        </p:txBody>
      </p:sp>
      <p:cxnSp>
        <p:nvCxnSpPr>
          <p:cNvPr id="4" name="Straight Arrow Connector 3"/>
          <p:cNvCxnSpPr/>
          <p:nvPr/>
        </p:nvCxnSpPr>
        <p:spPr bwMode="auto">
          <a:xfrm rot="16200000" flipH="1">
            <a:off x="2400300" y="4305300"/>
            <a:ext cx="914400" cy="76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litario.jpg"/>
          <p:cNvPicPr>
            <a:picLocks noChangeAspect="1"/>
          </p:cNvPicPr>
          <p:nvPr/>
        </p:nvPicPr>
        <p:blipFill>
          <a:blip r:embed="rId3"/>
          <a:stretch>
            <a:fillRect/>
          </a:stretch>
        </p:blipFill>
        <p:spPr>
          <a:xfrm>
            <a:off x="-117231" y="0"/>
            <a:ext cx="9378462" cy="6858000"/>
          </a:xfrm>
          <a:prstGeom prst="rect">
            <a:avLst/>
          </a:prstGeom>
        </p:spPr>
      </p:pic>
      <p:sp>
        <p:nvSpPr>
          <p:cNvPr id="4" name="TextBox 3"/>
          <p:cNvSpPr txBox="1"/>
          <p:nvPr/>
        </p:nvSpPr>
        <p:spPr>
          <a:xfrm>
            <a:off x="2895600" y="1066800"/>
            <a:ext cx="33528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Solitario Dome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litario.jpg"/>
          <p:cNvPicPr>
            <a:picLocks noChangeAspect="1"/>
          </p:cNvPicPr>
          <p:nvPr/>
        </p:nvPicPr>
        <p:blipFill>
          <a:blip r:embed="rId3"/>
          <a:stretch>
            <a:fillRect/>
          </a:stretch>
        </p:blipFill>
        <p:spPr>
          <a:xfrm>
            <a:off x="-117231" y="0"/>
            <a:ext cx="9378462" cy="6858000"/>
          </a:xfrm>
          <a:prstGeom prst="rect">
            <a:avLst/>
          </a:prstGeom>
        </p:spPr>
      </p:pic>
      <p:sp>
        <p:nvSpPr>
          <p:cNvPr id="4" name="TextBox 3"/>
          <p:cNvSpPr txBox="1"/>
          <p:nvPr/>
        </p:nvSpPr>
        <p:spPr>
          <a:xfrm>
            <a:off x="2895600" y="1066800"/>
            <a:ext cx="33528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Solitario Dome</a:t>
            </a:r>
            <a:endParaRPr lang="en-US" dirty="0">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4"/>
          <a:srcRect/>
          <a:stretch>
            <a:fillRect/>
          </a:stretch>
        </p:blipFill>
        <p:spPr bwMode="auto">
          <a:xfrm>
            <a:off x="0" y="0"/>
            <a:ext cx="3048000" cy="2286000"/>
          </a:xfrm>
          <a:prstGeom prst="rect">
            <a:avLst/>
          </a:prstGeom>
          <a:noFill/>
          <a:ln w="9525">
            <a:noFill/>
            <a:miter lim="800000"/>
            <a:headEnd/>
            <a:tailEnd/>
          </a:ln>
          <a:effectLst>
            <a:outerShdw blurRad="50800" dist="76200" dir="2700000" algn="tl" rotWithShape="0">
              <a:prstClr val="black">
                <a:alpha val="40000"/>
              </a:prstClr>
            </a:outerShdw>
          </a:effectLst>
        </p:spPr>
      </p:pic>
      <p:pic>
        <p:nvPicPr>
          <p:cNvPr id="8" name="Picture 7" descr="laccolith2.tif"/>
          <p:cNvPicPr>
            <a:picLocks noChangeAspect="1"/>
          </p:cNvPicPr>
          <p:nvPr/>
        </p:nvPicPr>
        <p:blipFill>
          <a:blip r:embed="rId5"/>
          <a:stretch>
            <a:fillRect/>
          </a:stretch>
        </p:blipFill>
        <p:spPr>
          <a:xfrm>
            <a:off x="63500" y="2425701"/>
            <a:ext cx="2921000" cy="438149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litario.jpg"/>
          <p:cNvPicPr>
            <a:picLocks noChangeAspect="1"/>
          </p:cNvPicPr>
          <p:nvPr/>
        </p:nvPicPr>
        <p:blipFill>
          <a:blip r:embed="rId3"/>
          <a:stretch>
            <a:fillRect/>
          </a:stretch>
        </p:blipFill>
        <p:spPr>
          <a:xfrm>
            <a:off x="-117231" y="0"/>
            <a:ext cx="9378462" cy="6858000"/>
          </a:xfrm>
          <a:prstGeom prst="rect">
            <a:avLst/>
          </a:prstGeom>
        </p:spPr>
      </p:pic>
      <p:sp>
        <p:nvSpPr>
          <p:cNvPr id="5" name="TextBox 4"/>
          <p:cNvSpPr txBox="1"/>
          <p:nvPr/>
        </p:nvSpPr>
        <p:spPr>
          <a:xfrm>
            <a:off x="2895600" y="3167390"/>
            <a:ext cx="33528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Paleozoic</a:t>
            </a:r>
            <a:endParaRPr lang="en-US" dirty="0">
              <a:effectLst>
                <a:outerShdw blurRad="38100" dist="38100" dir="2700000" algn="tl">
                  <a:srgbClr val="000000">
                    <a:alpha val="43137"/>
                  </a:srgbClr>
                </a:outerShdw>
              </a:effectLst>
            </a:endParaRPr>
          </a:p>
        </p:txBody>
      </p:sp>
      <p:sp>
        <p:nvSpPr>
          <p:cNvPr id="6" name="TextBox 5"/>
          <p:cNvSpPr txBox="1"/>
          <p:nvPr/>
        </p:nvSpPr>
        <p:spPr>
          <a:xfrm>
            <a:off x="2895600" y="5334000"/>
            <a:ext cx="33528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Cretaceous</a:t>
            </a:r>
            <a:endParaRPr lang="en-US" dirty="0">
              <a:effectLst>
                <a:outerShdw blurRad="38100" dist="38100" dir="2700000" algn="tl">
                  <a:srgbClr val="000000">
                    <a:alpha val="43137"/>
                  </a:srgbClr>
                </a:outerShdw>
              </a:effectLst>
            </a:endParaRPr>
          </a:p>
        </p:txBody>
      </p:sp>
      <p:sp>
        <p:nvSpPr>
          <p:cNvPr id="7" name="TextBox 6"/>
          <p:cNvSpPr txBox="1"/>
          <p:nvPr/>
        </p:nvSpPr>
        <p:spPr>
          <a:xfrm rot="2718626">
            <a:off x="-311459" y="4009770"/>
            <a:ext cx="33528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Cretaceous</a:t>
            </a:r>
            <a:endParaRPr lang="en-US" dirty="0">
              <a:effectLst>
                <a:outerShdw blurRad="38100" dist="38100" dir="2700000" algn="tl">
                  <a:srgbClr val="000000">
                    <a:alpha val="43137"/>
                  </a:srgbClr>
                </a:outerShdw>
              </a:effectLst>
            </a:endParaRPr>
          </a:p>
        </p:txBody>
      </p:sp>
      <p:sp>
        <p:nvSpPr>
          <p:cNvPr id="8" name="TextBox 7"/>
          <p:cNvSpPr txBox="1"/>
          <p:nvPr/>
        </p:nvSpPr>
        <p:spPr>
          <a:xfrm rot="19131487">
            <a:off x="5777987" y="4162551"/>
            <a:ext cx="33528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Cretaceous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srcRect/>
          <a:stretch>
            <a:fillRect/>
          </a:stretch>
        </p:blipFill>
        <p:spPr bwMode="auto">
          <a:xfrm>
            <a:off x="-119929" y="0"/>
            <a:ext cx="9383858" cy="6858000"/>
          </a:xfrm>
          <a:prstGeom prst="rect">
            <a:avLst/>
          </a:prstGeom>
          <a:noFill/>
          <a:ln w="9525">
            <a:noFill/>
            <a:miter lim="800000"/>
            <a:headEnd/>
            <a:tailEnd/>
          </a:ln>
          <a:effectLst/>
        </p:spPr>
      </p:pic>
      <p:pic>
        <p:nvPicPr>
          <p:cNvPr id="3" name="Picture 2" descr="Hutton.tif"/>
          <p:cNvPicPr>
            <a:picLocks noChangeAspect="1"/>
          </p:cNvPicPr>
          <p:nvPr/>
        </p:nvPicPr>
        <p:blipFill>
          <a:blip r:embed="rId4"/>
          <a:stretch>
            <a:fillRect/>
          </a:stretch>
        </p:blipFill>
        <p:spPr>
          <a:xfrm flipH="1">
            <a:off x="6629400" y="3048000"/>
            <a:ext cx="2819400" cy="3919654"/>
          </a:xfrm>
          <a:prstGeom prst="rect">
            <a:avLst/>
          </a:prstGeom>
          <a:effectLst>
            <a:outerShdw blurRad="50800" dist="63500" algn="l" rotWithShape="0">
              <a:prstClr val="black">
                <a:alpha val="40000"/>
              </a:prst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srcRect/>
          <a:stretch>
            <a:fillRect/>
          </a:stretch>
        </p:blipFill>
        <p:spPr bwMode="auto">
          <a:xfrm>
            <a:off x="-119929" y="0"/>
            <a:ext cx="9383858" cy="6858000"/>
          </a:xfrm>
          <a:prstGeom prst="rect">
            <a:avLst/>
          </a:prstGeom>
          <a:noFill/>
          <a:ln w="9525">
            <a:noFill/>
            <a:miter lim="800000"/>
            <a:headEnd/>
            <a:tailEnd/>
          </a:ln>
          <a:effectLst/>
        </p:spPr>
      </p:pic>
      <p:pic>
        <p:nvPicPr>
          <p:cNvPr id="3" name="Picture 2" descr="Hutton.tif"/>
          <p:cNvPicPr>
            <a:picLocks noChangeAspect="1"/>
          </p:cNvPicPr>
          <p:nvPr/>
        </p:nvPicPr>
        <p:blipFill>
          <a:blip r:embed="rId4"/>
          <a:stretch>
            <a:fillRect/>
          </a:stretch>
        </p:blipFill>
        <p:spPr>
          <a:xfrm flipH="1">
            <a:off x="6629400" y="3048000"/>
            <a:ext cx="2819400" cy="3919654"/>
          </a:xfrm>
          <a:prstGeom prst="rect">
            <a:avLst/>
          </a:prstGeom>
          <a:effectLst>
            <a:outerShdw blurRad="50800" dist="63500" algn="l" rotWithShape="0">
              <a:prstClr val="black">
                <a:alpha val="40000"/>
              </a:prstClr>
            </a:outerShdw>
          </a:effectLst>
        </p:spPr>
      </p:pic>
      <p:sp>
        <p:nvSpPr>
          <p:cNvPr id="4" name="Oval Callout 3"/>
          <p:cNvSpPr/>
          <p:nvPr/>
        </p:nvSpPr>
        <p:spPr bwMode="auto">
          <a:xfrm>
            <a:off x="4343400" y="4572000"/>
            <a:ext cx="2362200" cy="1066800"/>
          </a:xfrm>
          <a:prstGeom prst="wedgeEllipseCallout">
            <a:avLst>
              <a:gd name="adj1" fmla="val 73901"/>
              <a:gd name="adj2" fmla="val -5539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rPr>
              <a:t>Of course I do!</a:t>
            </a:r>
            <a:endParaRPr kumimoji="0" lang="en-US" sz="2400" b="1" i="0" u="none" strike="noStrike" cap="none" normalizeH="0" baseline="0" dirty="0" smtClean="0">
              <a:ln>
                <a:noFill/>
              </a:ln>
              <a:solidFill>
                <a:schemeClr val="tx1"/>
              </a:solidFill>
              <a:effectLst/>
              <a:latin typeface="Arial" charset="0"/>
            </a:endParaRPr>
          </a:p>
        </p:txBody>
      </p:sp>
      <p:sp>
        <p:nvSpPr>
          <p:cNvPr id="5" name="Freeform 4"/>
          <p:cNvSpPr/>
          <p:nvPr/>
        </p:nvSpPr>
        <p:spPr bwMode="auto">
          <a:xfrm>
            <a:off x="-548640" y="2346960"/>
            <a:ext cx="10347960" cy="1158240"/>
          </a:xfrm>
          <a:custGeom>
            <a:avLst/>
            <a:gdLst>
              <a:gd name="connsiteX0" fmla="*/ 0 w 10347960"/>
              <a:gd name="connsiteY0" fmla="*/ 1158240 h 1158240"/>
              <a:gd name="connsiteX1" fmla="*/ 716280 w 10347960"/>
              <a:gd name="connsiteY1" fmla="*/ 1021080 h 1158240"/>
              <a:gd name="connsiteX2" fmla="*/ 1828800 w 10347960"/>
              <a:gd name="connsiteY2" fmla="*/ 777240 h 1158240"/>
              <a:gd name="connsiteX3" fmla="*/ 3078480 w 10347960"/>
              <a:gd name="connsiteY3" fmla="*/ 609600 h 1158240"/>
              <a:gd name="connsiteX4" fmla="*/ 4587240 w 10347960"/>
              <a:gd name="connsiteY4" fmla="*/ 533400 h 1158240"/>
              <a:gd name="connsiteX5" fmla="*/ 6096000 w 10347960"/>
              <a:gd name="connsiteY5" fmla="*/ 472440 h 1158240"/>
              <a:gd name="connsiteX6" fmla="*/ 7528560 w 10347960"/>
              <a:gd name="connsiteY6" fmla="*/ 472440 h 1158240"/>
              <a:gd name="connsiteX7" fmla="*/ 8168640 w 10347960"/>
              <a:gd name="connsiteY7" fmla="*/ 472440 h 1158240"/>
              <a:gd name="connsiteX8" fmla="*/ 8473440 w 10347960"/>
              <a:gd name="connsiteY8" fmla="*/ 472440 h 1158240"/>
              <a:gd name="connsiteX9" fmla="*/ 9464040 w 10347960"/>
              <a:gd name="connsiteY9" fmla="*/ 259080 h 1158240"/>
              <a:gd name="connsiteX10" fmla="*/ 10043160 w 10347960"/>
              <a:gd name="connsiteY10" fmla="*/ 91440 h 1158240"/>
              <a:gd name="connsiteX11" fmla="*/ 10347960 w 10347960"/>
              <a:gd name="connsiteY11" fmla="*/ 0 h 1158240"/>
              <a:gd name="connsiteX0" fmla="*/ 0 w 10347960"/>
              <a:gd name="connsiteY0" fmla="*/ 1158240 h 1158240"/>
              <a:gd name="connsiteX1" fmla="*/ 716280 w 10347960"/>
              <a:gd name="connsiteY1" fmla="*/ 1021080 h 1158240"/>
              <a:gd name="connsiteX2" fmla="*/ 1828800 w 10347960"/>
              <a:gd name="connsiteY2" fmla="*/ 777240 h 1158240"/>
              <a:gd name="connsiteX3" fmla="*/ 3078480 w 10347960"/>
              <a:gd name="connsiteY3" fmla="*/ 609600 h 1158240"/>
              <a:gd name="connsiteX4" fmla="*/ 4587240 w 10347960"/>
              <a:gd name="connsiteY4" fmla="*/ 533400 h 1158240"/>
              <a:gd name="connsiteX5" fmla="*/ 6096000 w 10347960"/>
              <a:gd name="connsiteY5" fmla="*/ 472440 h 1158240"/>
              <a:gd name="connsiteX6" fmla="*/ 7528560 w 10347960"/>
              <a:gd name="connsiteY6" fmla="*/ 472440 h 1158240"/>
              <a:gd name="connsiteX7" fmla="*/ 8168640 w 10347960"/>
              <a:gd name="connsiteY7" fmla="*/ 472440 h 1158240"/>
              <a:gd name="connsiteX8" fmla="*/ 9464040 w 10347960"/>
              <a:gd name="connsiteY8" fmla="*/ 259080 h 1158240"/>
              <a:gd name="connsiteX9" fmla="*/ 10043160 w 10347960"/>
              <a:gd name="connsiteY9" fmla="*/ 91440 h 1158240"/>
              <a:gd name="connsiteX10" fmla="*/ 10347960 w 10347960"/>
              <a:gd name="connsiteY10" fmla="*/ 0 h 1158240"/>
              <a:gd name="connsiteX0" fmla="*/ 0 w 10347960"/>
              <a:gd name="connsiteY0" fmla="*/ 1158240 h 1158240"/>
              <a:gd name="connsiteX1" fmla="*/ 716280 w 10347960"/>
              <a:gd name="connsiteY1" fmla="*/ 1021080 h 1158240"/>
              <a:gd name="connsiteX2" fmla="*/ 1828800 w 10347960"/>
              <a:gd name="connsiteY2" fmla="*/ 777240 h 1158240"/>
              <a:gd name="connsiteX3" fmla="*/ 3078480 w 10347960"/>
              <a:gd name="connsiteY3" fmla="*/ 609600 h 1158240"/>
              <a:gd name="connsiteX4" fmla="*/ 4587240 w 10347960"/>
              <a:gd name="connsiteY4" fmla="*/ 533400 h 1158240"/>
              <a:gd name="connsiteX5" fmla="*/ 6096000 w 10347960"/>
              <a:gd name="connsiteY5" fmla="*/ 472440 h 1158240"/>
              <a:gd name="connsiteX6" fmla="*/ 7528560 w 10347960"/>
              <a:gd name="connsiteY6" fmla="*/ 472440 h 1158240"/>
              <a:gd name="connsiteX7" fmla="*/ 8473440 w 10347960"/>
              <a:gd name="connsiteY7" fmla="*/ 472440 h 1158240"/>
              <a:gd name="connsiteX8" fmla="*/ 9464040 w 10347960"/>
              <a:gd name="connsiteY8" fmla="*/ 259080 h 1158240"/>
              <a:gd name="connsiteX9" fmla="*/ 10043160 w 10347960"/>
              <a:gd name="connsiteY9" fmla="*/ 91440 h 1158240"/>
              <a:gd name="connsiteX10" fmla="*/ 10347960 w 10347960"/>
              <a:gd name="connsiteY10" fmla="*/ 0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47960" h="1158240">
                <a:moveTo>
                  <a:pt x="0" y="1158240"/>
                </a:moveTo>
                <a:cubicBezTo>
                  <a:pt x="236220" y="1111250"/>
                  <a:pt x="411480" y="1084580"/>
                  <a:pt x="716280" y="1021080"/>
                </a:cubicBezTo>
                <a:cubicBezTo>
                  <a:pt x="1021080" y="957580"/>
                  <a:pt x="1435100" y="845820"/>
                  <a:pt x="1828800" y="777240"/>
                </a:cubicBezTo>
                <a:cubicBezTo>
                  <a:pt x="2222500" y="708660"/>
                  <a:pt x="2618740" y="650240"/>
                  <a:pt x="3078480" y="609600"/>
                </a:cubicBezTo>
                <a:cubicBezTo>
                  <a:pt x="3538220" y="568960"/>
                  <a:pt x="4587240" y="533400"/>
                  <a:pt x="4587240" y="533400"/>
                </a:cubicBezTo>
                <a:lnTo>
                  <a:pt x="6096000" y="472440"/>
                </a:lnTo>
                <a:cubicBezTo>
                  <a:pt x="6586220" y="462280"/>
                  <a:pt x="7528560" y="472440"/>
                  <a:pt x="7528560" y="472440"/>
                </a:cubicBezTo>
                <a:lnTo>
                  <a:pt x="8473440" y="472440"/>
                </a:lnTo>
                <a:cubicBezTo>
                  <a:pt x="8796020" y="436880"/>
                  <a:pt x="9151620" y="322580"/>
                  <a:pt x="9464040" y="259080"/>
                </a:cubicBezTo>
                <a:cubicBezTo>
                  <a:pt x="9725660" y="195580"/>
                  <a:pt x="10043160" y="91440"/>
                  <a:pt x="10043160" y="91440"/>
                </a:cubicBezTo>
                <a:lnTo>
                  <a:pt x="10347960" y="0"/>
                </a:lnTo>
              </a:path>
            </a:pathLst>
          </a:custGeom>
          <a:noFill/>
          <a:ln w="254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srcRect/>
          <a:stretch>
            <a:fillRect/>
          </a:stretch>
        </p:blipFill>
        <p:spPr bwMode="auto">
          <a:xfrm>
            <a:off x="-119929" y="0"/>
            <a:ext cx="9383858" cy="6858000"/>
          </a:xfrm>
          <a:prstGeom prst="rect">
            <a:avLst/>
          </a:prstGeom>
          <a:noFill/>
          <a:ln w="9525">
            <a:noFill/>
            <a:miter lim="800000"/>
            <a:headEnd/>
            <a:tailEnd/>
          </a:ln>
          <a:effectLst/>
        </p:spPr>
      </p:pic>
      <p:pic>
        <p:nvPicPr>
          <p:cNvPr id="3" name="Picture 2" descr="Hutton.tif"/>
          <p:cNvPicPr>
            <a:picLocks noChangeAspect="1"/>
          </p:cNvPicPr>
          <p:nvPr/>
        </p:nvPicPr>
        <p:blipFill>
          <a:blip r:embed="rId4"/>
          <a:stretch>
            <a:fillRect/>
          </a:stretch>
        </p:blipFill>
        <p:spPr>
          <a:xfrm flipH="1">
            <a:off x="6629400" y="3048000"/>
            <a:ext cx="2819400" cy="3919654"/>
          </a:xfrm>
          <a:prstGeom prst="rect">
            <a:avLst/>
          </a:prstGeom>
          <a:effectLst>
            <a:outerShdw blurRad="50800" dist="63500" algn="l" rotWithShape="0">
              <a:prstClr val="black">
                <a:alpha val="40000"/>
              </a:prstClr>
            </a:outerShdw>
          </a:effectLst>
        </p:spPr>
      </p:pic>
      <p:sp>
        <p:nvSpPr>
          <p:cNvPr id="4" name="TextBox 3"/>
          <p:cNvSpPr txBox="1"/>
          <p:nvPr/>
        </p:nvSpPr>
        <p:spPr>
          <a:xfrm>
            <a:off x="2286000" y="2895600"/>
            <a:ext cx="320040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Paleozoic</a:t>
            </a:r>
            <a:endParaRPr lang="en-US" dirty="0">
              <a:effectLst>
                <a:outerShdw blurRad="38100" dist="38100" dir="2700000" algn="tl">
                  <a:srgbClr val="000000">
                    <a:alpha val="43137"/>
                  </a:srgbClr>
                </a:outerShdw>
              </a:effectLst>
            </a:endParaRPr>
          </a:p>
        </p:txBody>
      </p:sp>
      <p:sp>
        <p:nvSpPr>
          <p:cNvPr id="5" name="TextBox 4"/>
          <p:cNvSpPr txBox="1"/>
          <p:nvPr/>
        </p:nvSpPr>
        <p:spPr>
          <a:xfrm>
            <a:off x="2209800" y="2286000"/>
            <a:ext cx="320040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Cretaceous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print"/>
          <a:srcRect/>
          <a:stretch>
            <a:fillRect/>
          </a:stretch>
        </p:blipFill>
        <p:spPr bwMode="auto">
          <a:xfrm>
            <a:off x="-1" y="0"/>
            <a:ext cx="9146649" cy="6858000"/>
          </a:xfrm>
          <a:prstGeom prst="rect">
            <a:avLst/>
          </a:prstGeom>
          <a:noFill/>
          <a:ln w="9525">
            <a:noFill/>
            <a:miter lim="800000"/>
            <a:headEnd/>
            <a:tailEnd/>
          </a:ln>
          <a:effectLst/>
        </p:spPr>
      </p:pic>
      <p:sp>
        <p:nvSpPr>
          <p:cNvPr id="3" name="TextBox 2"/>
          <p:cNvSpPr txBox="1"/>
          <p:nvPr/>
        </p:nvSpPr>
        <p:spPr>
          <a:xfrm>
            <a:off x="5105400" y="0"/>
            <a:ext cx="3810000" cy="83099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Chisos Mountains (Crown Mountain)</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srcRect/>
          <a:stretch>
            <a:fillRect/>
          </a:stretch>
        </p:blipFill>
        <p:spPr bwMode="auto">
          <a:xfrm>
            <a:off x="-119929" y="0"/>
            <a:ext cx="9383858" cy="6858000"/>
          </a:xfrm>
          <a:prstGeom prst="rect">
            <a:avLst/>
          </a:prstGeom>
          <a:noFill/>
          <a:ln w="9525">
            <a:noFill/>
            <a:miter lim="800000"/>
            <a:headEnd/>
            <a:tailEnd/>
          </a:ln>
          <a:effectLst/>
        </p:spPr>
      </p:pic>
      <p:pic>
        <p:nvPicPr>
          <p:cNvPr id="3" name="Picture 2" descr="Hutton.tif"/>
          <p:cNvPicPr>
            <a:picLocks noChangeAspect="1"/>
          </p:cNvPicPr>
          <p:nvPr/>
        </p:nvPicPr>
        <p:blipFill>
          <a:blip r:embed="rId4"/>
          <a:stretch>
            <a:fillRect/>
          </a:stretch>
        </p:blipFill>
        <p:spPr>
          <a:xfrm flipH="1">
            <a:off x="6629400" y="3048000"/>
            <a:ext cx="2819400" cy="3919654"/>
          </a:xfrm>
          <a:prstGeom prst="rect">
            <a:avLst/>
          </a:prstGeom>
          <a:effectLst>
            <a:outerShdw blurRad="50800" dist="63500" algn="l" rotWithShape="0">
              <a:prstClr val="black">
                <a:alpha val="40000"/>
              </a:prstClr>
            </a:outerShdw>
          </a:effectLst>
        </p:spPr>
      </p:pic>
      <p:sp>
        <p:nvSpPr>
          <p:cNvPr id="6" name="TextBox 5"/>
          <p:cNvSpPr txBox="1"/>
          <p:nvPr/>
        </p:nvSpPr>
        <p:spPr>
          <a:xfrm>
            <a:off x="0" y="1156365"/>
            <a:ext cx="9144000" cy="1815882"/>
          </a:xfrm>
          <a:prstGeom prst="rect">
            <a:avLst/>
          </a:prstGeom>
          <a:noFill/>
        </p:spPr>
        <p:txBody>
          <a:bodyPr wrap="square" rtlCol="0">
            <a:spAutoFit/>
          </a:bodyPr>
          <a:lstStyle/>
          <a:p>
            <a:r>
              <a:rPr lang="en-US" u="sng" dirty="0" smtClean="0">
                <a:effectLst>
                  <a:outerShdw blurRad="50800" dist="50800" dir="2700000" algn="tl" rotWithShape="0">
                    <a:schemeClr val="tx1">
                      <a:lumMod val="65000"/>
                      <a:lumOff val="35000"/>
                      <a:alpha val="40000"/>
                    </a:schemeClr>
                  </a:outerShdw>
                </a:effectLst>
              </a:rPr>
              <a:t>Big Bend Geologic History</a:t>
            </a:r>
          </a:p>
          <a:p>
            <a:endParaRPr lang="en-US" dirty="0" smtClean="0">
              <a:effectLst>
                <a:outerShdw blurRad="50800" dist="50800" dir="2700000" algn="tl" rotWithShape="0">
                  <a:schemeClr val="tx1">
                    <a:lumMod val="65000"/>
                    <a:lumOff val="35000"/>
                    <a:alpha val="40000"/>
                  </a:schemeClr>
                </a:outerShdw>
              </a:effectLst>
            </a:endParaRPr>
          </a:p>
          <a:p>
            <a:pPr marL="514350" indent="-514350" algn="l">
              <a:buFont typeface="+mj-lt"/>
              <a:buAutoNum type="arabicPeriod"/>
            </a:pPr>
            <a:r>
              <a:rPr lang="en-US" dirty="0" smtClean="0">
                <a:effectLst>
                  <a:outerShdw blurRad="50800" dist="50800" dir="2700000" algn="tl" rotWithShape="0">
                    <a:schemeClr val="tx1">
                      <a:lumMod val="65000"/>
                      <a:lumOff val="35000"/>
                      <a:alpha val="40000"/>
                    </a:schemeClr>
                  </a:outerShdw>
                </a:effectLst>
              </a:rPr>
              <a:t>Late Paleozoic: Ouachita folds and thrusts</a:t>
            </a:r>
          </a:p>
          <a:p>
            <a:pPr marL="514350" indent="-514350" algn="l">
              <a:buFont typeface="+mj-lt"/>
              <a:buAutoNum type="arabicPeriod"/>
            </a:pPr>
            <a:r>
              <a:rPr lang="en-US" dirty="0" smtClean="0">
                <a:effectLst>
                  <a:outerShdw blurRad="38100" dist="38100" dir="2700000" algn="tl">
                    <a:srgbClr val="000000">
                      <a:alpha val="43137"/>
                    </a:srgbClr>
                  </a:outerShdw>
                </a:effectLst>
              </a:rPr>
              <a:t>Early Mesozoic: Peneplanation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srcRect/>
          <a:stretch>
            <a:fillRect/>
          </a:stretch>
        </p:blipFill>
        <p:spPr bwMode="auto">
          <a:xfrm>
            <a:off x="-119929" y="0"/>
            <a:ext cx="9383858" cy="6858000"/>
          </a:xfrm>
          <a:prstGeom prst="rect">
            <a:avLst/>
          </a:prstGeom>
          <a:noFill/>
          <a:ln w="9525">
            <a:noFill/>
            <a:miter lim="800000"/>
            <a:headEnd/>
            <a:tailEnd/>
          </a:ln>
          <a:effectLst/>
        </p:spPr>
      </p:pic>
      <p:pic>
        <p:nvPicPr>
          <p:cNvPr id="3" name="Picture 2" descr="Hutton.tif"/>
          <p:cNvPicPr>
            <a:picLocks noChangeAspect="1"/>
          </p:cNvPicPr>
          <p:nvPr/>
        </p:nvPicPr>
        <p:blipFill>
          <a:blip r:embed="rId4"/>
          <a:stretch>
            <a:fillRect/>
          </a:stretch>
        </p:blipFill>
        <p:spPr>
          <a:xfrm flipH="1">
            <a:off x="6629400" y="3048000"/>
            <a:ext cx="2819400" cy="3919654"/>
          </a:xfrm>
          <a:prstGeom prst="rect">
            <a:avLst/>
          </a:prstGeom>
          <a:effectLst>
            <a:outerShdw blurRad="50800" dist="63500" algn="l" rotWithShape="0">
              <a:prstClr val="black">
                <a:alpha val="40000"/>
              </a:prstClr>
            </a:outerShdw>
          </a:effectLst>
        </p:spPr>
      </p:pic>
      <p:sp>
        <p:nvSpPr>
          <p:cNvPr id="5" name="Oval Callout 4"/>
          <p:cNvSpPr/>
          <p:nvPr/>
        </p:nvSpPr>
        <p:spPr bwMode="auto">
          <a:xfrm>
            <a:off x="3886200" y="4572000"/>
            <a:ext cx="2819400" cy="1447800"/>
          </a:xfrm>
          <a:prstGeom prst="wedgeEllipseCallout">
            <a:avLst>
              <a:gd name="adj1" fmla="val 71739"/>
              <a:gd name="adj2" fmla="val -5329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I do believe I feel a bit giddy!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srcRect/>
          <a:stretch>
            <a:fillRect/>
          </a:stretch>
        </p:blipFill>
        <p:spPr bwMode="auto">
          <a:xfrm>
            <a:off x="-119929" y="0"/>
            <a:ext cx="9383858" cy="6858000"/>
          </a:xfrm>
          <a:prstGeom prst="rect">
            <a:avLst/>
          </a:prstGeom>
          <a:noFill/>
          <a:ln w="9525">
            <a:noFill/>
            <a:miter lim="800000"/>
            <a:headEnd/>
            <a:tailEnd/>
          </a:ln>
          <a:effectLst/>
        </p:spPr>
      </p:pic>
      <p:pic>
        <p:nvPicPr>
          <p:cNvPr id="3" name="Picture 2" descr="Hutton.tif"/>
          <p:cNvPicPr>
            <a:picLocks noChangeAspect="1"/>
          </p:cNvPicPr>
          <p:nvPr/>
        </p:nvPicPr>
        <p:blipFill>
          <a:blip r:embed="rId4"/>
          <a:stretch>
            <a:fillRect/>
          </a:stretch>
        </p:blipFill>
        <p:spPr>
          <a:xfrm flipH="1">
            <a:off x="6629400" y="3048000"/>
            <a:ext cx="2819400" cy="3919654"/>
          </a:xfrm>
          <a:prstGeom prst="rect">
            <a:avLst/>
          </a:prstGeom>
          <a:effectLst>
            <a:outerShdw blurRad="50800" dist="63500" algn="l" rotWithShape="0">
              <a:prstClr val="black">
                <a:alpha val="40000"/>
              </a:prstClr>
            </a:outerShdw>
          </a:effectLst>
        </p:spPr>
      </p:pic>
      <p:sp>
        <p:nvSpPr>
          <p:cNvPr id="5" name="Oval Callout 4"/>
          <p:cNvSpPr/>
          <p:nvPr/>
        </p:nvSpPr>
        <p:spPr bwMode="auto">
          <a:xfrm>
            <a:off x="4724400" y="4572000"/>
            <a:ext cx="1981200" cy="1066800"/>
          </a:xfrm>
          <a:prstGeom prst="wedgeEllipseCallout">
            <a:avLst>
              <a:gd name="adj1" fmla="val 79286"/>
              <a:gd name="adj2" fmla="val -55395"/>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rPr>
              <a:t>Yee-hah!</a:t>
            </a:r>
            <a:endParaRPr kumimoji="0" lang="en-US" sz="2400" b="1" i="0" u="none" strike="noStrike" cap="none" normalizeH="0" baseline="0" dirty="0" smtClean="0">
              <a:ln>
                <a:noFill/>
              </a:ln>
              <a:solidFill>
                <a:schemeClr val="tx1"/>
              </a:solidFill>
              <a:effectLst/>
              <a:latin typeface="Arial" charset="0"/>
            </a:endParaRPr>
          </a:p>
        </p:txBody>
      </p:sp>
      <p:pic>
        <p:nvPicPr>
          <p:cNvPr id="6" name="Picture 2" descr="File:Male-Ten Gallon.png">
            <a:hlinkClick r:id="rId5"/>
          </p:cNvPr>
          <p:cNvPicPr>
            <a:picLocks noChangeAspect="1" noChangeArrowheads="1"/>
          </p:cNvPicPr>
          <p:nvPr/>
        </p:nvPicPr>
        <p:blipFill>
          <a:blip r:embed="rId6"/>
          <a:srcRect/>
          <a:stretch>
            <a:fillRect/>
          </a:stretch>
        </p:blipFill>
        <p:spPr bwMode="auto">
          <a:xfrm>
            <a:off x="6629402" y="1295400"/>
            <a:ext cx="2362198" cy="3810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03553 Sierra Del Carmen"/>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867400" y="1295400"/>
            <a:ext cx="3259226" cy="523220"/>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Sierra del Carmen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a:stretch>
            <a:fillRect/>
          </a:stretch>
        </p:blipFill>
        <p:spPr bwMode="auto">
          <a:xfrm>
            <a:off x="0" y="0"/>
            <a:ext cx="10687792"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jan.ucc.nau.edu/~rcb7/namK75.jpg"/>
          <p:cNvPicPr>
            <a:picLocks noChangeAspect="1" noChangeArrowheads="1"/>
          </p:cNvPicPr>
          <p:nvPr/>
        </p:nvPicPr>
        <p:blipFill>
          <a:blip r:embed="rId3"/>
          <a:srcRect t="15735" r="4000" b="9731"/>
          <a:stretch>
            <a:fillRect/>
          </a:stretch>
        </p:blipFill>
        <p:spPr bwMode="auto">
          <a:xfrm>
            <a:off x="0" y="0"/>
            <a:ext cx="9144000" cy="6858000"/>
          </a:xfrm>
          <a:prstGeom prst="rect">
            <a:avLst/>
          </a:prstGeom>
          <a:noFill/>
        </p:spPr>
      </p:pic>
      <p:sp>
        <p:nvSpPr>
          <p:cNvPr id="3" name="TextBox 2"/>
          <p:cNvSpPr txBox="1"/>
          <p:nvPr/>
        </p:nvSpPr>
        <p:spPr>
          <a:xfrm>
            <a:off x="6705600" y="4989493"/>
            <a:ext cx="2209800" cy="954107"/>
          </a:xfrm>
          <a:prstGeom prst="rect">
            <a:avLst/>
          </a:prstGeom>
          <a:noFill/>
        </p:spPr>
        <p:txBody>
          <a:bodyPr wrap="square" rtlCol="0">
            <a:spAutoFit/>
          </a:bodyPr>
          <a:lstStyle/>
          <a:p>
            <a:r>
              <a:rPr lang="en-US" dirty="0" smtClean="0"/>
              <a:t>Late Cretaceous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2" descr="Cretaceous Western Interior Seaway with location of Colorado"/>
          <p:cNvPicPr>
            <a:picLocks noChangeAspect="1" noChangeArrowheads="1"/>
          </p:cNvPicPr>
          <p:nvPr/>
        </p:nvPicPr>
        <p:blipFill>
          <a:blip r:embed="rId3"/>
          <a:srcRect/>
          <a:stretch>
            <a:fillRect/>
          </a:stretch>
        </p:blipFill>
        <p:spPr bwMode="auto">
          <a:xfrm>
            <a:off x="1714500" y="0"/>
            <a:ext cx="5715000" cy="68820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762000" y="3200400"/>
            <a:ext cx="7620000" cy="685800"/>
          </a:xfrm>
          <a:prstGeom prst="rect">
            <a:avLst/>
          </a:pr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4" name="Rectangle 3"/>
          <p:cNvSpPr/>
          <p:nvPr/>
        </p:nvSpPr>
        <p:spPr bwMode="auto">
          <a:xfrm>
            <a:off x="-304800" y="3429000"/>
            <a:ext cx="9753600" cy="3429000"/>
          </a:xfrm>
          <a:prstGeom prst="rect">
            <a:avLst/>
          </a:prstGeom>
          <a:solidFill>
            <a:schemeClr val="accent1">
              <a:lumMod val="50000"/>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reeform 4"/>
          <p:cNvSpPr/>
          <p:nvPr/>
        </p:nvSpPr>
        <p:spPr bwMode="auto">
          <a:xfrm rot="21389187">
            <a:off x="1009965" y="3200400"/>
            <a:ext cx="2004060" cy="693420"/>
          </a:xfrm>
          <a:custGeom>
            <a:avLst/>
            <a:gdLst>
              <a:gd name="connsiteX0" fmla="*/ 2004060 w 2004060"/>
              <a:gd name="connsiteY0" fmla="*/ 0 h 693420"/>
              <a:gd name="connsiteX1" fmla="*/ 876300 w 2004060"/>
              <a:gd name="connsiteY1" fmla="*/ 693420 h 693420"/>
              <a:gd name="connsiteX2" fmla="*/ 0 w 2004060"/>
              <a:gd name="connsiteY2" fmla="*/ 685800 h 693420"/>
              <a:gd name="connsiteX3" fmla="*/ 7620 w 2004060"/>
              <a:gd name="connsiteY3" fmla="*/ 0 h 693420"/>
              <a:gd name="connsiteX4" fmla="*/ 2004060 w 2004060"/>
              <a:gd name="connsiteY4" fmla="*/ 0 h 693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060" h="693420">
                <a:moveTo>
                  <a:pt x="2004060" y="0"/>
                </a:moveTo>
                <a:lnTo>
                  <a:pt x="876300" y="693420"/>
                </a:lnTo>
                <a:lnTo>
                  <a:pt x="0" y="685800"/>
                </a:lnTo>
                <a:lnTo>
                  <a:pt x="7620" y="0"/>
                </a:lnTo>
                <a:lnTo>
                  <a:pt x="2004060" y="0"/>
                </a:lnTo>
                <a:close/>
              </a:path>
            </a:pathLst>
          </a:cu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6" name="Freeform 5"/>
          <p:cNvSpPr/>
          <p:nvPr/>
        </p:nvSpPr>
        <p:spPr bwMode="auto">
          <a:xfrm rot="21389187">
            <a:off x="1250236" y="3451835"/>
            <a:ext cx="6736080" cy="685800"/>
          </a:xfrm>
          <a:custGeom>
            <a:avLst/>
            <a:gdLst>
              <a:gd name="connsiteX0" fmla="*/ 6736080 w 6736080"/>
              <a:gd name="connsiteY0" fmla="*/ 0 h 1123602"/>
              <a:gd name="connsiteX1" fmla="*/ 1120140 w 6736080"/>
              <a:gd name="connsiteY1" fmla="*/ 0 h 1123602"/>
              <a:gd name="connsiteX2" fmla="*/ 0 w 6736080"/>
              <a:gd name="connsiteY2" fmla="*/ 685800 h 1123602"/>
              <a:gd name="connsiteX3" fmla="*/ 6736080 w 6736080"/>
              <a:gd name="connsiteY3" fmla="*/ 685800 h 1123602"/>
              <a:gd name="connsiteX4" fmla="*/ 6736080 w 6736080"/>
              <a:gd name="connsiteY4" fmla="*/ 0 h 1123602"/>
              <a:gd name="connsiteX0" fmla="*/ 6736080 w 6736080"/>
              <a:gd name="connsiteY0" fmla="*/ 0 h 1123602"/>
              <a:gd name="connsiteX1" fmla="*/ 1120140 w 6736080"/>
              <a:gd name="connsiteY1" fmla="*/ 0 h 1123602"/>
              <a:gd name="connsiteX2" fmla="*/ 0 w 6736080"/>
              <a:gd name="connsiteY2" fmla="*/ 685800 h 1123602"/>
              <a:gd name="connsiteX3" fmla="*/ 6736080 w 6736080"/>
              <a:gd name="connsiteY3" fmla="*/ 685800 h 1123602"/>
              <a:gd name="connsiteX4" fmla="*/ 6736080 w 6736080"/>
              <a:gd name="connsiteY4" fmla="*/ 0 h 1123602"/>
              <a:gd name="connsiteX0" fmla="*/ 6736080 w 6736080"/>
              <a:gd name="connsiteY0" fmla="*/ 0 h 685800"/>
              <a:gd name="connsiteX1" fmla="*/ 1120140 w 6736080"/>
              <a:gd name="connsiteY1" fmla="*/ 0 h 685800"/>
              <a:gd name="connsiteX2" fmla="*/ 0 w 6736080"/>
              <a:gd name="connsiteY2" fmla="*/ 685800 h 685800"/>
              <a:gd name="connsiteX3" fmla="*/ 6736080 w 6736080"/>
              <a:gd name="connsiteY3" fmla="*/ 685800 h 685800"/>
              <a:gd name="connsiteX4" fmla="*/ 6736080 w 673608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080" h="685800">
                <a:moveTo>
                  <a:pt x="6736080" y="0"/>
                </a:moveTo>
                <a:lnTo>
                  <a:pt x="1120140" y="0"/>
                </a:lnTo>
                <a:cubicBezTo>
                  <a:pt x="747892" y="230439"/>
                  <a:pt x="1036320" y="64422"/>
                  <a:pt x="0" y="685800"/>
                </a:cubicBezTo>
                <a:lnTo>
                  <a:pt x="6736080" y="685800"/>
                </a:lnTo>
                <a:lnTo>
                  <a:pt x="6736080" y="0"/>
                </a:lnTo>
                <a:close/>
              </a:path>
            </a:pathLst>
          </a:cu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4" name="Rectangle 3"/>
          <p:cNvSpPr/>
          <p:nvPr/>
        </p:nvSpPr>
        <p:spPr bwMode="auto">
          <a:xfrm>
            <a:off x="-304800" y="3429000"/>
            <a:ext cx="9753600" cy="3429000"/>
          </a:xfrm>
          <a:prstGeom prst="rect">
            <a:avLst/>
          </a:prstGeom>
          <a:solidFill>
            <a:schemeClr val="accent1">
              <a:lumMod val="50000"/>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7" name="TextBox 6"/>
          <p:cNvSpPr txBox="1"/>
          <p:nvPr/>
        </p:nvSpPr>
        <p:spPr>
          <a:xfrm>
            <a:off x="2819400" y="3043535"/>
            <a:ext cx="2438400" cy="461665"/>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Foreland basin</a:t>
            </a:r>
            <a:endParaRPr lang="en-US" sz="2400" dirty="0">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990600" y="2667000"/>
            <a:ext cx="1981200" cy="461665"/>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Cordilleran</a:t>
            </a:r>
            <a:endParaRPr lang="en-US" sz="2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reeform 4"/>
          <p:cNvSpPr/>
          <p:nvPr/>
        </p:nvSpPr>
        <p:spPr bwMode="auto">
          <a:xfrm rot="21389187">
            <a:off x="1009965" y="3200400"/>
            <a:ext cx="2004060" cy="693420"/>
          </a:xfrm>
          <a:custGeom>
            <a:avLst/>
            <a:gdLst>
              <a:gd name="connsiteX0" fmla="*/ 2004060 w 2004060"/>
              <a:gd name="connsiteY0" fmla="*/ 0 h 693420"/>
              <a:gd name="connsiteX1" fmla="*/ 876300 w 2004060"/>
              <a:gd name="connsiteY1" fmla="*/ 693420 h 693420"/>
              <a:gd name="connsiteX2" fmla="*/ 0 w 2004060"/>
              <a:gd name="connsiteY2" fmla="*/ 685800 h 693420"/>
              <a:gd name="connsiteX3" fmla="*/ 7620 w 2004060"/>
              <a:gd name="connsiteY3" fmla="*/ 0 h 693420"/>
              <a:gd name="connsiteX4" fmla="*/ 2004060 w 2004060"/>
              <a:gd name="connsiteY4" fmla="*/ 0 h 693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060" h="693420">
                <a:moveTo>
                  <a:pt x="2004060" y="0"/>
                </a:moveTo>
                <a:lnTo>
                  <a:pt x="876300" y="693420"/>
                </a:lnTo>
                <a:lnTo>
                  <a:pt x="0" y="685800"/>
                </a:lnTo>
                <a:lnTo>
                  <a:pt x="7620" y="0"/>
                </a:lnTo>
                <a:lnTo>
                  <a:pt x="2004060" y="0"/>
                </a:lnTo>
                <a:close/>
              </a:path>
            </a:pathLst>
          </a:cu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6" name="Freeform 5"/>
          <p:cNvSpPr/>
          <p:nvPr/>
        </p:nvSpPr>
        <p:spPr bwMode="auto">
          <a:xfrm rot="21389187">
            <a:off x="1250236" y="3451835"/>
            <a:ext cx="6736080" cy="685800"/>
          </a:xfrm>
          <a:custGeom>
            <a:avLst/>
            <a:gdLst>
              <a:gd name="connsiteX0" fmla="*/ 6736080 w 6736080"/>
              <a:gd name="connsiteY0" fmla="*/ 0 h 1123602"/>
              <a:gd name="connsiteX1" fmla="*/ 1120140 w 6736080"/>
              <a:gd name="connsiteY1" fmla="*/ 0 h 1123602"/>
              <a:gd name="connsiteX2" fmla="*/ 0 w 6736080"/>
              <a:gd name="connsiteY2" fmla="*/ 685800 h 1123602"/>
              <a:gd name="connsiteX3" fmla="*/ 6736080 w 6736080"/>
              <a:gd name="connsiteY3" fmla="*/ 685800 h 1123602"/>
              <a:gd name="connsiteX4" fmla="*/ 6736080 w 6736080"/>
              <a:gd name="connsiteY4" fmla="*/ 0 h 1123602"/>
              <a:gd name="connsiteX0" fmla="*/ 6736080 w 6736080"/>
              <a:gd name="connsiteY0" fmla="*/ 0 h 1123602"/>
              <a:gd name="connsiteX1" fmla="*/ 1120140 w 6736080"/>
              <a:gd name="connsiteY1" fmla="*/ 0 h 1123602"/>
              <a:gd name="connsiteX2" fmla="*/ 0 w 6736080"/>
              <a:gd name="connsiteY2" fmla="*/ 685800 h 1123602"/>
              <a:gd name="connsiteX3" fmla="*/ 6736080 w 6736080"/>
              <a:gd name="connsiteY3" fmla="*/ 685800 h 1123602"/>
              <a:gd name="connsiteX4" fmla="*/ 6736080 w 6736080"/>
              <a:gd name="connsiteY4" fmla="*/ 0 h 1123602"/>
              <a:gd name="connsiteX0" fmla="*/ 6736080 w 6736080"/>
              <a:gd name="connsiteY0" fmla="*/ 0 h 685800"/>
              <a:gd name="connsiteX1" fmla="*/ 1120140 w 6736080"/>
              <a:gd name="connsiteY1" fmla="*/ 0 h 685800"/>
              <a:gd name="connsiteX2" fmla="*/ 0 w 6736080"/>
              <a:gd name="connsiteY2" fmla="*/ 685800 h 685800"/>
              <a:gd name="connsiteX3" fmla="*/ 6736080 w 6736080"/>
              <a:gd name="connsiteY3" fmla="*/ 685800 h 685800"/>
              <a:gd name="connsiteX4" fmla="*/ 6736080 w 6736080"/>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080" h="685800">
                <a:moveTo>
                  <a:pt x="6736080" y="0"/>
                </a:moveTo>
                <a:lnTo>
                  <a:pt x="1120140" y="0"/>
                </a:lnTo>
                <a:cubicBezTo>
                  <a:pt x="747892" y="230439"/>
                  <a:pt x="1036320" y="64422"/>
                  <a:pt x="0" y="685800"/>
                </a:cubicBezTo>
                <a:lnTo>
                  <a:pt x="6736080" y="685800"/>
                </a:lnTo>
                <a:lnTo>
                  <a:pt x="6736080" y="0"/>
                </a:lnTo>
                <a:close/>
              </a:path>
            </a:pathLst>
          </a:cu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4" name="Rectangle 3"/>
          <p:cNvSpPr/>
          <p:nvPr/>
        </p:nvSpPr>
        <p:spPr bwMode="auto">
          <a:xfrm>
            <a:off x="-304800" y="3429000"/>
            <a:ext cx="9753600" cy="3429000"/>
          </a:xfrm>
          <a:prstGeom prst="rect">
            <a:avLst/>
          </a:prstGeom>
          <a:solidFill>
            <a:schemeClr val="accent1">
              <a:lumMod val="50000"/>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7" name="TextBox 6"/>
          <p:cNvSpPr txBox="1"/>
          <p:nvPr/>
        </p:nvSpPr>
        <p:spPr>
          <a:xfrm>
            <a:off x="2819400" y="3043535"/>
            <a:ext cx="2438400" cy="461665"/>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Foreland basin</a:t>
            </a:r>
            <a:endParaRPr lang="en-US" sz="2400" dirty="0">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990600" y="2667000"/>
            <a:ext cx="1752600" cy="461665"/>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Hinterland</a:t>
            </a:r>
            <a:endParaRPr lang="en-US" sz="2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www.panoramio.com/photos/original/8876188.jpg"/>
          <p:cNvSpPr>
            <a:spLocks noChangeAspect="1" noChangeArrowheads="1"/>
          </p:cNvSpPr>
          <p:nvPr/>
        </p:nvSpPr>
        <p:spPr bwMode="auto">
          <a:xfrm>
            <a:off x="63500" y="-136525"/>
            <a:ext cx="7620000" cy="95440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srcRect/>
          <a:stretch>
            <a:fillRect/>
          </a:stretch>
        </p:blipFill>
        <p:spPr bwMode="auto">
          <a:xfrm>
            <a:off x="1638300" y="0"/>
            <a:ext cx="5867400" cy="7352632"/>
          </a:xfrm>
          <a:prstGeom prst="rect">
            <a:avLst/>
          </a:prstGeom>
          <a:noFill/>
          <a:ln w="9525">
            <a:noFill/>
            <a:miter lim="800000"/>
            <a:headEnd/>
            <a:tailEnd/>
          </a:ln>
          <a:effectLst/>
        </p:spPr>
      </p:pic>
      <p:sp>
        <p:nvSpPr>
          <p:cNvPr id="4" name="TextBox 3"/>
          <p:cNvSpPr txBox="1"/>
          <p:nvPr/>
        </p:nvSpPr>
        <p:spPr>
          <a:xfrm>
            <a:off x="2933700" y="0"/>
            <a:ext cx="32766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Santa Elena Canyon</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114691" name="Picture 3"/>
          <p:cNvPicPr>
            <a:picLocks noChangeAspect="1" noChangeArrowheads="1"/>
          </p:cNvPicPr>
          <p:nvPr/>
        </p:nvPicPr>
        <p:blipFill>
          <a:blip r:embed="rId3"/>
          <a:srcRect/>
          <a:stretch>
            <a:fillRect/>
          </a:stretch>
        </p:blipFill>
        <p:spPr bwMode="auto">
          <a:xfrm>
            <a:off x="681037" y="1833562"/>
            <a:ext cx="7781925" cy="3190875"/>
          </a:xfrm>
          <a:prstGeom prst="rect">
            <a:avLst/>
          </a:prstGeom>
          <a:noFill/>
          <a:ln w="9525">
            <a:noFill/>
            <a:miter lim="800000"/>
            <a:headEnd/>
            <a:tailEnd/>
          </a:ln>
          <a:effectLst>
            <a:outerShdw blurRad="50800" dist="76200" dir="2700000" algn="tl" rotWithShape="0">
              <a:prstClr val="black">
                <a:alpha val="40000"/>
              </a:prstClr>
            </a:outerShdw>
          </a:effectLst>
        </p:spPr>
      </p:pic>
      <p:sp>
        <p:nvSpPr>
          <p:cNvPr id="117764" name="TextBox 3"/>
          <p:cNvSpPr txBox="1">
            <a:spLocks noChangeArrowheads="1"/>
          </p:cNvSpPr>
          <p:nvPr/>
        </p:nvSpPr>
        <p:spPr bwMode="auto">
          <a:xfrm>
            <a:off x="969962" y="2413000"/>
            <a:ext cx="2225675" cy="954087"/>
          </a:xfrm>
          <a:prstGeom prst="rect">
            <a:avLst/>
          </a:prstGeom>
          <a:solidFill>
            <a:schemeClr val="bg1"/>
          </a:solidFill>
          <a:ln w="9525">
            <a:noFill/>
            <a:miter lim="800000"/>
            <a:headEnd/>
            <a:tailEnd/>
          </a:ln>
        </p:spPr>
        <p:txBody>
          <a:bodyPr>
            <a:spAutoFit/>
          </a:bodyPr>
          <a:lstStyle/>
          <a:p>
            <a:r>
              <a:rPr lang="en-US">
                <a:solidFill>
                  <a:srgbClr val="FF0000"/>
                </a:solidFill>
              </a:rPr>
              <a:t>Foreland basin</a:t>
            </a:r>
          </a:p>
        </p:txBody>
      </p:sp>
      <p:sp>
        <p:nvSpPr>
          <p:cNvPr id="117765" name="TextBox 4"/>
          <p:cNvSpPr txBox="1">
            <a:spLocks noChangeArrowheads="1"/>
          </p:cNvSpPr>
          <p:nvPr/>
        </p:nvSpPr>
        <p:spPr bwMode="auto">
          <a:xfrm>
            <a:off x="5313362" y="2413000"/>
            <a:ext cx="2241550" cy="522287"/>
          </a:xfrm>
          <a:prstGeom prst="rect">
            <a:avLst/>
          </a:prstGeom>
          <a:noFill/>
          <a:ln w="9525">
            <a:noFill/>
            <a:miter lim="800000"/>
            <a:headEnd/>
            <a:tailEnd/>
          </a:ln>
        </p:spPr>
        <p:txBody>
          <a:bodyPr>
            <a:spAutoFit/>
          </a:bodyPr>
          <a:lstStyle/>
          <a:p>
            <a:r>
              <a:rPr lang="en-US">
                <a:solidFill>
                  <a:srgbClr val="FF0000"/>
                </a:solidFill>
              </a:rPr>
              <a:t>Hinterland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68610" name="Picture 2" descr="http://upload.wikimedia.org/wikipedia/en/thumb/7/75/Peripheralvs.Retroarc.png/450px-Peripheralvs.Retroarc.png"/>
          <p:cNvPicPr>
            <a:picLocks noChangeAspect="1" noChangeArrowheads="1"/>
          </p:cNvPicPr>
          <p:nvPr/>
        </p:nvPicPr>
        <p:blipFill>
          <a:blip r:embed="rId3">
            <a:lum bright="-5000" contrast="10000"/>
          </a:blip>
          <a:srcRect/>
          <a:stretch>
            <a:fillRect/>
          </a:stretch>
        </p:blipFill>
        <p:spPr bwMode="auto">
          <a:xfrm>
            <a:off x="781050" y="2190623"/>
            <a:ext cx="7581900" cy="2476754"/>
          </a:xfrm>
          <a:prstGeom prst="rect">
            <a:avLst/>
          </a:prstGeom>
          <a:noFill/>
          <a:ln w="12700" cmpd="sng">
            <a:solidFill>
              <a:schemeClr val="tx1"/>
            </a:solidFill>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762000" y="3200400"/>
            <a:ext cx="7620000" cy="685800"/>
          </a:xfrm>
          <a:prstGeom prst="rect">
            <a:avLst/>
          </a:pr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5" name="Isosceles Triangle 4"/>
          <p:cNvSpPr/>
          <p:nvPr/>
        </p:nvSpPr>
        <p:spPr bwMode="auto">
          <a:xfrm>
            <a:off x="755244" y="1752600"/>
            <a:ext cx="2117234" cy="1467751"/>
          </a:xfrm>
          <a:prstGeom prst="triangle">
            <a:avLst/>
          </a:prstGeom>
          <a:blipFill>
            <a:blip r:embed="rId4"/>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4" name="Rectangle 3"/>
          <p:cNvSpPr/>
          <p:nvPr/>
        </p:nvSpPr>
        <p:spPr bwMode="auto">
          <a:xfrm>
            <a:off x="-304800" y="3429000"/>
            <a:ext cx="9753600" cy="3429000"/>
          </a:xfrm>
          <a:prstGeom prst="rect">
            <a:avLst/>
          </a:prstGeom>
          <a:solidFill>
            <a:schemeClr val="accent1">
              <a:lumMod val="50000"/>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6" name="TextBox 5"/>
          <p:cNvSpPr txBox="1"/>
          <p:nvPr/>
        </p:nvSpPr>
        <p:spPr>
          <a:xfrm>
            <a:off x="838200" y="1295400"/>
            <a:ext cx="1981200" cy="461665"/>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Cordilleran</a:t>
            </a:r>
            <a:endParaRPr lang="en-US" sz="2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rot="21248129">
            <a:off x="762000" y="3498702"/>
            <a:ext cx="7620000" cy="685800"/>
          </a:xfrm>
          <a:prstGeom prst="rect">
            <a:avLst/>
          </a:prstGeom>
          <a:blipFill>
            <a:blip r:embed="rId3"/>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4" name="Rectangle 3"/>
          <p:cNvSpPr/>
          <p:nvPr/>
        </p:nvSpPr>
        <p:spPr bwMode="auto">
          <a:xfrm>
            <a:off x="-304800" y="3429000"/>
            <a:ext cx="9753600" cy="3429000"/>
          </a:xfrm>
          <a:prstGeom prst="rect">
            <a:avLst/>
          </a:prstGeom>
          <a:solidFill>
            <a:schemeClr val="accent1">
              <a:lumMod val="50000"/>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5" name="Isosceles Triangle 4"/>
          <p:cNvSpPr/>
          <p:nvPr/>
        </p:nvSpPr>
        <p:spPr bwMode="auto">
          <a:xfrm rot="21248129">
            <a:off x="755244" y="2345726"/>
            <a:ext cx="2117234" cy="1467751"/>
          </a:xfrm>
          <a:prstGeom prst="triangle">
            <a:avLst/>
          </a:prstGeom>
          <a:blipFill>
            <a:blip r:embed="rId4"/>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6" name="TextBox 5"/>
          <p:cNvSpPr txBox="1"/>
          <p:nvPr/>
        </p:nvSpPr>
        <p:spPr>
          <a:xfrm>
            <a:off x="2819400" y="3043535"/>
            <a:ext cx="2438400" cy="461665"/>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Foreland basin</a:t>
            </a:r>
            <a:endParaRPr lang="en-US" sz="2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idCretpalgeo"/>
          <p:cNvPicPr>
            <a:picLocks noChangeAspect="1" noChangeArrowheads="1"/>
          </p:cNvPicPr>
          <p:nvPr/>
        </p:nvPicPr>
        <p:blipFill>
          <a:blip r:embed="rId3"/>
          <a:srcRect/>
          <a:stretch>
            <a:fillRect/>
          </a:stretch>
        </p:blipFill>
        <p:spPr bwMode="auto">
          <a:xfrm>
            <a:off x="0" y="228600"/>
            <a:ext cx="9144000" cy="6345238"/>
          </a:xfrm>
          <a:prstGeom prst="rect">
            <a:avLst/>
          </a:prstGeom>
          <a:noFill/>
          <a:ln w="9525">
            <a:noFill/>
            <a:miter lim="800000"/>
            <a:headEnd/>
            <a:tailEnd/>
          </a:ln>
        </p:spPr>
      </p:pic>
      <p:sp>
        <p:nvSpPr>
          <p:cNvPr id="3" name="TextBox 2"/>
          <p:cNvSpPr txBox="1"/>
          <p:nvPr/>
        </p:nvSpPr>
        <p:spPr>
          <a:xfrm rot="3488134">
            <a:off x="4428360" y="2206608"/>
            <a:ext cx="5962989" cy="954107"/>
          </a:xfrm>
          <a:prstGeom prst="rect">
            <a:avLst/>
          </a:prstGeom>
          <a:noFill/>
        </p:spPr>
        <p:txBody>
          <a:bodyPr wrap="square" rtlCol="0">
            <a:spAutoFit/>
          </a:bodyPr>
          <a:lstStyle/>
          <a:p>
            <a:r>
              <a:rPr lang="en-US" spc="600" dirty="0" smtClean="0">
                <a:effectLst>
                  <a:outerShdw blurRad="38100" dist="38100" dir="2700000" algn="tl">
                    <a:srgbClr val="000000">
                      <a:alpha val="43137"/>
                    </a:srgbClr>
                  </a:outerShdw>
                </a:effectLst>
              </a:rPr>
              <a:t>Western Interior Seaway</a:t>
            </a:r>
            <a:endParaRPr lang="en-US" spc="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6map-bigbend-1a"/>
          <p:cNvPicPr>
            <a:picLocks noChangeAspect="1" noChangeArrowheads="1"/>
          </p:cNvPicPr>
          <p:nvPr/>
        </p:nvPicPr>
        <p:blipFill>
          <a:blip r:embed="rId3"/>
          <a:srcRect/>
          <a:stretch>
            <a:fillRect/>
          </a:stretch>
        </p:blipFill>
        <p:spPr bwMode="auto">
          <a:xfrm>
            <a:off x="-406835" y="0"/>
            <a:ext cx="9957670" cy="6858000"/>
          </a:xfrm>
          <a:prstGeom prst="rect">
            <a:avLst/>
          </a:prstGeom>
          <a:noFill/>
          <a:ln w="9525">
            <a:noFill/>
            <a:miter lim="800000"/>
            <a:headEnd/>
            <a:tailEnd/>
          </a:ln>
        </p:spPr>
      </p:pic>
      <p:sp>
        <p:nvSpPr>
          <p:cNvPr id="3" name="Rectangle 2"/>
          <p:cNvSpPr/>
          <p:nvPr/>
        </p:nvSpPr>
        <p:spPr>
          <a:xfrm>
            <a:off x="6096000" y="5029200"/>
            <a:ext cx="3429000" cy="523220"/>
          </a:xfrm>
          <a:prstGeom prst="rect">
            <a:avLst/>
          </a:prstGeom>
        </p:spPr>
        <p:txBody>
          <a:bodyPr wrap="square">
            <a:spAutoFit/>
          </a:bodyPr>
          <a:lstStyle/>
          <a:p>
            <a:r>
              <a:rPr lang="en-US" dirty="0" smtClean="0">
                <a:solidFill>
                  <a:srgbClr val="FF0000"/>
                </a:solidFill>
                <a:effectLst>
                  <a:outerShdw blurRad="38100" dist="38100" dir="2700000" algn="tl">
                    <a:srgbClr val="000000">
                      <a:alpha val="43137"/>
                    </a:srgbClr>
                  </a:outerShdw>
                </a:effectLst>
              </a:rPr>
              <a:t>Cretaceous strata</a:t>
            </a:r>
            <a:endParaRPr lang="en-US" dirty="0">
              <a:solidFill>
                <a:srgbClr val="FF0000"/>
              </a:solidFill>
              <a:effectLst>
                <a:outerShdw blurRad="38100" dist="38100" dir="2700000" algn="tl">
                  <a:srgbClr val="000000">
                    <a:alpha val="43137"/>
                  </a:srgbClr>
                </a:outerShdw>
              </a:effectLst>
            </a:endParaRPr>
          </a:p>
        </p:txBody>
      </p:sp>
      <p:cxnSp>
        <p:nvCxnSpPr>
          <p:cNvPr id="4" name="Straight Arrow Connector 3"/>
          <p:cNvCxnSpPr/>
          <p:nvPr/>
        </p:nvCxnSpPr>
        <p:spPr bwMode="auto">
          <a:xfrm rot="5400000" flipH="1" flipV="1">
            <a:off x="5676900" y="3009900"/>
            <a:ext cx="3200400" cy="83820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8100000" algn="tr" rotWithShape="0">
              <a:prstClr val="black">
                <a:alpha val="40000"/>
              </a:prstClr>
            </a:outerShdw>
          </a:effectLst>
        </p:spPr>
      </p:cxnSp>
      <p:cxnSp>
        <p:nvCxnSpPr>
          <p:cNvPr id="7" name="Straight Arrow Connector 6"/>
          <p:cNvCxnSpPr/>
          <p:nvPr/>
        </p:nvCxnSpPr>
        <p:spPr bwMode="auto">
          <a:xfrm rot="10800000">
            <a:off x="4876800" y="4495800"/>
            <a:ext cx="1295400" cy="68580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3">
            <a:lum bright="30000" contrast="-10000"/>
          </a:blip>
          <a:srcRect t="9223"/>
          <a:stretch>
            <a:fillRect/>
          </a:stretch>
        </p:blipFill>
        <p:spPr bwMode="auto">
          <a:xfrm>
            <a:off x="-149741" y="0"/>
            <a:ext cx="9443481" cy="6858000"/>
          </a:xfrm>
          <a:prstGeom prst="rect">
            <a:avLst/>
          </a:prstGeom>
          <a:noFill/>
          <a:ln w="9525">
            <a:noFill/>
            <a:miter lim="800000"/>
            <a:headEnd/>
            <a:tailEnd/>
          </a:ln>
          <a:effectLst/>
        </p:spPr>
      </p:pic>
      <p:sp>
        <p:nvSpPr>
          <p:cNvPr id="6" name="TextBox 5"/>
          <p:cNvSpPr txBox="1"/>
          <p:nvPr/>
        </p:nvSpPr>
        <p:spPr>
          <a:xfrm>
            <a:off x="0" y="1874728"/>
            <a:ext cx="9144000" cy="3539430"/>
          </a:xfrm>
          <a:prstGeom prst="rect">
            <a:avLst/>
          </a:prstGeom>
          <a:noFill/>
        </p:spPr>
        <p:txBody>
          <a:bodyPr wrap="square" rtlCol="0">
            <a:spAutoFit/>
          </a:bodyPr>
          <a:lstStyle/>
          <a:p>
            <a:r>
              <a:rPr lang="en-US" u="sng" dirty="0" smtClean="0">
                <a:solidFill>
                  <a:schemeClr val="bg2"/>
                </a:solidFill>
                <a:effectLst>
                  <a:outerShdw blurRad="50800" dist="50800" dir="2700000" algn="tl" rotWithShape="0">
                    <a:schemeClr val="bg1">
                      <a:alpha val="40000"/>
                    </a:schemeClr>
                  </a:outerShdw>
                </a:effectLst>
              </a:rPr>
              <a:t>Big Bend Geologic History</a:t>
            </a:r>
          </a:p>
          <a:p>
            <a:endParaRPr lang="en-US" dirty="0" smtClean="0">
              <a:solidFill>
                <a:schemeClr val="bg2"/>
              </a:solidFill>
              <a:effectLst>
                <a:outerShdw blurRad="50800" dist="50800" dir="2700000" algn="tl" rotWithShape="0">
                  <a:schemeClr val="bg1">
                    <a:alpha val="40000"/>
                  </a:schemeClr>
                </a:outerShdw>
              </a:effectLst>
            </a:endParaRP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Paleozoic: Ouachita folds and thrusts</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Early Mesozoic: Peneplanation</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Late Mesozoic: Foreland basin sedimentation</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Early Cenozoic: Laramide folding </a:t>
            </a:r>
            <a:r>
              <a:rPr lang="en-US" dirty="0" smtClean="0">
                <a:solidFill>
                  <a:schemeClr val="bg2"/>
                </a:solidFill>
                <a:effectLst>
                  <a:outerShdw blurRad="50800" dist="50800" dir="2700000" algn="tl" rotWithShape="0">
                    <a:schemeClr val="bg1">
                      <a:alpha val="40000"/>
                    </a:schemeClr>
                  </a:outerShdw>
                </a:effectLst>
              </a:rPr>
              <a:t>and magmatism</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Cenozoic: Erosion, deposition and Basin &amp; Range extension</a:t>
            </a:r>
            <a:endParaRPr lang="en-US" dirty="0">
              <a:solidFill>
                <a:schemeClr val="bg2"/>
              </a:solidFill>
              <a:effectLst>
                <a:outerShdw blurRad="50800" dist="50800" dir="2700000" algn="tl" rotWithShape="0">
                  <a:schemeClr val="bg1">
                    <a:alpha val="40000"/>
                  </a:scheme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3"/>
          <a:srcRect t="9223"/>
          <a:stretch>
            <a:fillRect/>
          </a:stretch>
        </p:blipFill>
        <p:spPr bwMode="auto">
          <a:xfrm>
            <a:off x="-149741" y="0"/>
            <a:ext cx="9443481" cy="6858000"/>
          </a:xfrm>
          <a:prstGeom prst="rect">
            <a:avLst/>
          </a:prstGeom>
          <a:noFill/>
          <a:ln w="9525">
            <a:noFill/>
            <a:miter lim="800000"/>
            <a:headEnd/>
            <a:tailEnd/>
          </a:ln>
          <a:effectLst/>
        </p:spPr>
      </p:pic>
      <p:sp>
        <p:nvSpPr>
          <p:cNvPr id="3" name="Freeform 2"/>
          <p:cNvSpPr/>
          <p:nvPr/>
        </p:nvSpPr>
        <p:spPr bwMode="auto">
          <a:xfrm>
            <a:off x="4387426" y="2019301"/>
            <a:ext cx="2216573" cy="4724400"/>
          </a:xfrm>
          <a:custGeom>
            <a:avLst/>
            <a:gdLst>
              <a:gd name="connsiteX0" fmla="*/ 0 w 895350"/>
              <a:gd name="connsiteY0" fmla="*/ 5486400 h 5486400"/>
              <a:gd name="connsiteX1" fmla="*/ 431800 w 895350"/>
              <a:gd name="connsiteY1" fmla="*/ 3162300 h 5486400"/>
              <a:gd name="connsiteX2" fmla="*/ 800100 w 895350"/>
              <a:gd name="connsiteY2" fmla="*/ 1549400 h 5486400"/>
              <a:gd name="connsiteX3" fmla="*/ 825500 w 895350"/>
              <a:gd name="connsiteY3" fmla="*/ 609600 h 5486400"/>
              <a:gd name="connsiteX4" fmla="*/ 381000 w 895350"/>
              <a:gd name="connsiteY4" fmla="*/ 0 h 5486400"/>
              <a:gd name="connsiteX0" fmla="*/ 1924050 w 2073275"/>
              <a:gd name="connsiteY0" fmla="*/ 5486400 h 5486400"/>
              <a:gd name="connsiteX1" fmla="*/ 222250 w 2073275"/>
              <a:gd name="connsiteY1" fmla="*/ 3162300 h 5486400"/>
              <a:gd name="connsiteX2" fmla="*/ 590550 w 2073275"/>
              <a:gd name="connsiteY2" fmla="*/ 1549400 h 5486400"/>
              <a:gd name="connsiteX3" fmla="*/ 615950 w 2073275"/>
              <a:gd name="connsiteY3" fmla="*/ 609600 h 5486400"/>
              <a:gd name="connsiteX4" fmla="*/ 171450 w 2073275"/>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752600 w 1752600"/>
              <a:gd name="connsiteY0" fmla="*/ 5486400 h 5486400"/>
              <a:gd name="connsiteX1" fmla="*/ 584200 w 1752600"/>
              <a:gd name="connsiteY1" fmla="*/ 3009900 h 5486400"/>
              <a:gd name="connsiteX2" fmla="*/ 419100 w 1752600"/>
              <a:gd name="connsiteY2" fmla="*/ 1549400 h 5486400"/>
              <a:gd name="connsiteX3" fmla="*/ 444500 w 1752600"/>
              <a:gd name="connsiteY3" fmla="*/ 609600 h 5486400"/>
              <a:gd name="connsiteX4" fmla="*/ 0 w 1752600"/>
              <a:gd name="connsiteY4" fmla="*/ 0 h 5486400"/>
              <a:gd name="connsiteX0" fmla="*/ 1752600 w 1752600"/>
              <a:gd name="connsiteY0" fmla="*/ 5486400 h 5486400"/>
              <a:gd name="connsiteX1" fmla="*/ 584200 w 1752600"/>
              <a:gd name="connsiteY1" fmla="*/ 3009900 h 5486400"/>
              <a:gd name="connsiteX2" fmla="*/ 114300 w 1752600"/>
              <a:gd name="connsiteY2" fmla="*/ 1549400 h 5486400"/>
              <a:gd name="connsiteX3" fmla="*/ 444500 w 1752600"/>
              <a:gd name="connsiteY3" fmla="*/ 609600 h 5486400"/>
              <a:gd name="connsiteX4" fmla="*/ 0 w 1752600"/>
              <a:gd name="connsiteY4" fmla="*/ 0 h 5486400"/>
              <a:gd name="connsiteX0" fmla="*/ 2077720 w 2077720"/>
              <a:gd name="connsiteY0" fmla="*/ 5486400 h 5486400"/>
              <a:gd name="connsiteX1" fmla="*/ 909320 w 2077720"/>
              <a:gd name="connsiteY1" fmla="*/ 3009900 h 5486400"/>
              <a:gd name="connsiteX2" fmla="*/ 439420 w 2077720"/>
              <a:gd name="connsiteY2" fmla="*/ 1549400 h 5486400"/>
              <a:gd name="connsiteX3" fmla="*/ 769620 w 2077720"/>
              <a:gd name="connsiteY3" fmla="*/ 609600 h 5486400"/>
              <a:gd name="connsiteX4" fmla="*/ 0 w 2077720"/>
              <a:gd name="connsiteY4" fmla="*/ 906780 h 5486400"/>
              <a:gd name="connsiteX5" fmla="*/ 325120 w 2077720"/>
              <a:gd name="connsiteY5" fmla="*/ 0 h 5486400"/>
              <a:gd name="connsiteX0" fmla="*/ 2077720 w 2077720"/>
              <a:gd name="connsiteY0" fmla="*/ 4983903 h 4983903"/>
              <a:gd name="connsiteX1" fmla="*/ 909320 w 2077720"/>
              <a:gd name="connsiteY1" fmla="*/ 2507403 h 4983903"/>
              <a:gd name="connsiteX2" fmla="*/ 439420 w 2077720"/>
              <a:gd name="connsiteY2" fmla="*/ 1046903 h 4983903"/>
              <a:gd name="connsiteX3" fmla="*/ 769620 w 2077720"/>
              <a:gd name="connsiteY3" fmla="*/ 107103 h 4983903"/>
              <a:gd name="connsiteX4" fmla="*/ 0 w 2077720"/>
              <a:gd name="connsiteY4" fmla="*/ 404283 h 4983903"/>
              <a:gd name="connsiteX5" fmla="*/ 96520 w 2077720"/>
              <a:gd name="connsiteY5" fmla="*/ 30903 h 4983903"/>
              <a:gd name="connsiteX0" fmla="*/ 2077720 w 2077720"/>
              <a:gd name="connsiteY0" fmla="*/ 4953000 h 4953000"/>
              <a:gd name="connsiteX1" fmla="*/ 909320 w 2077720"/>
              <a:gd name="connsiteY1" fmla="*/ 2476500 h 4953000"/>
              <a:gd name="connsiteX2" fmla="*/ 439420 w 2077720"/>
              <a:gd name="connsiteY2" fmla="*/ 1016000 h 4953000"/>
              <a:gd name="connsiteX3" fmla="*/ 160020 w 2077720"/>
              <a:gd name="connsiteY3" fmla="*/ 838200 h 4953000"/>
              <a:gd name="connsiteX4" fmla="*/ 0 w 2077720"/>
              <a:gd name="connsiteY4" fmla="*/ 373380 h 4953000"/>
              <a:gd name="connsiteX5" fmla="*/ 96520 w 2077720"/>
              <a:gd name="connsiteY5" fmla="*/ 0 h 4953000"/>
              <a:gd name="connsiteX0" fmla="*/ 2077720 w 2077720"/>
              <a:gd name="connsiteY0" fmla="*/ 4953000 h 4953000"/>
              <a:gd name="connsiteX1" fmla="*/ 909320 w 2077720"/>
              <a:gd name="connsiteY1" fmla="*/ 2476500 h 4953000"/>
              <a:gd name="connsiteX2" fmla="*/ 287020 w 2077720"/>
              <a:gd name="connsiteY2" fmla="*/ 1625600 h 4953000"/>
              <a:gd name="connsiteX3" fmla="*/ 160020 w 2077720"/>
              <a:gd name="connsiteY3" fmla="*/ 838200 h 4953000"/>
              <a:gd name="connsiteX4" fmla="*/ 0 w 2077720"/>
              <a:gd name="connsiteY4" fmla="*/ 373380 h 4953000"/>
              <a:gd name="connsiteX5" fmla="*/ 96520 w 2077720"/>
              <a:gd name="connsiteY5" fmla="*/ 0 h 4953000"/>
              <a:gd name="connsiteX0" fmla="*/ 2077720 w 2077720"/>
              <a:gd name="connsiteY0" fmla="*/ 4953000 h 4953000"/>
              <a:gd name="connsiteX1" fmla="*/ 909320 w 2077720"/>
              <a:gd name="connsiteY1" fmla="*/ 2476500 h 4953000"/>
              <a:gd name="connsiteX2" fmla="*/ 160020 w 2077720"/>
              <a:gd name="connsiteY2" fmla="*/ 838200 h 4953000"/>
              <a:gd name="connsiteX3" fmla="*/ 0 w 2077720"/>
              <a:gd name="connsiteY3" fmla="*/ 373380 h 4953000"/>
              <a:gd name="connsiteX4" fmla="*/ 96520 w 2077720"/>
              <a:gd name="connsiteY4" fmla="*/ 0 h 4953000"/>
              <a:gd name="connsiteX0" fmla="*/ 2077720 w 2077720"/>
              <a:gd name="connsiteY0" fmla="*/ 4953000 h 4953000"/>
              <a:gd name="connsiteX1" fmla="*/ 909320 w 2077720"/>
              <a:gd name="connsiteY1" fmla="*/ 2476500 h 4953000"/>
              <a:gd name="connsiteX2" fmla="*/ 388620 w 2077720"/>
              <a:gd name="connsiteY2" fmla="*/ 1524000 h 4953000"/>
              <a:gd name="connsiteX3" fmla="*/ 0 w 2077720"/>
              <a:gd name="connsiteY3" fmla="*/ 373380 h 4953000"/>
              <a:gd name="connsiteX4" fmla="*/ 96520 w 2077720"/>
              <a:gd name="connsiteY4" fmla="*/ 0 h 4953000"/>
              <a:gd name="connsiteX0" fmla="*/ 2077720 w 2077720"/>
              <a:gd name="connsiteY0" fmla="*/ 4953000 h 4953000"/>
              <a:gd name="connsiteX1" fmla="*/ 1137920 w 2077720"/>
              <a:gd name="connsiteY1" fmla="*/ 3086100 h 4953000"/>
              <a:gd name="connsiteX2" fmla="*/ 388620 w 2077720"/>
              <a:gd name="connsiteY2" fmla="*/ 1524000 h 4953000"/>
              <a:gd name="connsiteX3" fmla="*/ 0 w 2077720"/>
              <a:gd name="connsiteY3" fmla="*/ 373380 h 4953000"/>
              <a:gd name="connsiteX4" fmla="*/ 96520 w 2077720"/>
              <a:gd name="connsiteY4" fmla="*/ 0 h 4953000"/>
              <a:gd name="connsiteX0" fmla="*/ 2230120 w 2230120"/>
              <a:gd name="connsiteY0" fmla="*/ 4953000 h 4953000"/>
              <a:gd name="connsiteX1" fmla="*/ 1290320 w 2230120"/>
              <a:gd name="connsiteY1" fmla="*/ 3086100 h 4953000"/>
              <a:gd name="connsiteX2" fmla="*/ 541020 w 2230120"/>
              <a:gd name="connsiteY2" fmla="*/ 1524000 h 4953000"/>
              <a:gd name="connsiteX3" fmla="*/ 0 w 2230120"/>
              <a:gd name="connsiteY3" fmla="*/ 982980 h 4953000"/>
              <a:gd name="connsiteX4" fmla="*/ 248920 w 2230120"/>
              <a:gd name="connsiteY4" fmla="*/ 0 h 4953000"/>
              <a:gd name="connsiteX0" fmla="*/ 2323677 w 2323677"/>
              <a:gd name="connsiteY0" fmla="*/ 4953000 h 4953000"/>
              <a:gd name="connsiteX1" fmla="*/ 1383877 w 2323677"/>
              <a:gd name="connsiteY1" fmla="*/ 3086100 h 4953000"/>
              <a:gd name="connsiteX2" fmla="*/ 634577 w 2323677"/>
              <a:gd name="connsiteY2" fmla="*/ 1524000 h 4953000"/>
              <a:gd name="connsiteX3" fmla="*/ 93557 w 2323677"/>
              <a:gd name="connsiteY3" fmla="*/ 982980 h 4953000"/>
              <a:gd name="connsiteX4" fmla="*/ 342477 w 2323677"/>
              <a:gd name="connsiteY4" fmla="*/ 0 h 4953000"/>
              <a:gd name="connsiteX0" fmla="*/ 2323677 w 2323677"/>
              <a:gd name="connsiteY0" fmla="*/ 4953000 h 4953000"/>
              <a:gd name="connsiteX1" fmla="*/ 1383877 w 2323677"/>
              <a:gd name="connsiteY1" fmla="*/ 3086100 h 4953000"/>
              <a:gd name="connsiteX2" fmla="*/ 329777 w 2323677"/>
              <a:gd name="connsiteY2" fmla="*/ 1524000 h 4953000"/>
              <a:gd name="connsiteX3" fmla="*/ 93557 w 2323677"/>
              <a:gd name="connsiteY3" fmla="*/ 982980 h 4953000"/>
              <a:gd name="connsiteX4" fmla="*/ 342477 w 2323677"/>
              <a:gd name="connsiteY4" fmla="*/ 0 h 4953000"/>
              <a:gd name="connsiteX0" fmla="*/ 2323677 w 2323677"/>
              <a:gd name="connsiteY0" fmla="*/ 4953000 h 4953000"/>
              <a:gd name="connsiteX1" fmla="*/ 1383877 w 2323677"/>
              <a:gd name="connsiteY1" fmla="*/ 3086100 h 4953000"/>
              <a:gd name="connsiteX2" fmla="*/ 329777 w 2323677"/>
              <a:gd name="connsiteY2" fmla="*/ 1524000 h 4953000"/>
              <a:gd name="connsiteX3" fmla="*/ 93557 w 2323677"/>
              <a:gd name="connsiteY3" fmla="*/ 982980 h 4953000"/>
              <a:gd name="connsiteX4" fmla="*/ 342477 w 2323677"/>
              <a:gd name="connsiteY4" fmla="*/ 0 h 4953000"/>
              <a:gd name="connsiteX0" fmla="*/ 2323677 w 2323677"/>
              <a:gd name="connsiteY0" fmla="*/ 4953000 h 4953000"/>
              <a:gd name="connsiteX1" fmla="*/ 1383877 w 2323677"/>
              <a:gd name="connsiteY1" fmla="*/ 3086100 h 4953000"/>
              <a:gd name="connsiteX2" fmla="*/ 329777 w 2323677"/>
              <a:gd name="connsiteY2" fmla="*/ 1524000 h 4953000"/>
              <a:gd name="connsiteX3" fmla="*/ 93557 w 2323677"/>
              <a:gd name="connsiteY3" fmla="*/ 982980 h 4953000"/>
              <a:gd name="connsiteX4" fmla="*/ 342477 w 2323677"/>
              <a:gd name="connsiteY4" fmla="*/ 0 h 4953000"/>
              <a:gd name="connsiteX0" fmla="*/ 2323677 w 2323677"/>
              <a:gd name="connsiteY0" fmla="*/ 4724400 h 4724400"/>
              <a:gd name="connsiteX1" fmla="*/ 1383877 w 2323677"/>
              <a:gd name="connsiteY1" fmla="*/ 2857500 h 4724400"/>
              <a:gd name="connsiteX2" fmla="*/ 329777 w 2323677"/>
              <a:gd name="connsiteY2" fmla="*/ 1295400 h 4724400"/>
              <a:gd name="connsiteX3" fmla="*/ 93557 w 2323677"/>
              <a:gd name="connsiteY3" fmla="*/ 754380 h 4724400"/>
              <a:gd name="connsiteX4" fmla="*/ 113877 w 2323677"/>
              <a:gd name="connsiteY4" fmla="*/ 0 h 4724400"/>
              <a:gd name="connsiteX0" fmla="*/ 2230120 w 2230120"/>
              <a:gd name="connsiteY0" fmla="*/ 4724400 h 4724400"/>
              <a:gd name="connsiteX1" fmla="*/ 1290320 w 2230120"/>
              <a:gd name="connsiteY1" fmla="*/ 2857500 h 4724400"/>
              <a:gd name="connsiteX2" fmla="*/ 0 w 2230120"/>
              <a:gd name="connsiteY2" fmla="*/ 754380 h 4724400"/>
              <a:gd name="connsiteX3" fmla="*/ 20320 w 2230120"/>
              <a:gd name="connsiteY3" fmla="*/ 0 h 4724400"/>
              <a:gd name="connsiteX0" fmla="*/ 2230120 w 2230120"/>
              <a:gd name="connsiteY0" fmla="*/ 4724400 h 4724400"/>
              <a:gd name="connsiteX1" fmla="*/ 1290320 w 2230120"/>
              <a:gd name="connsiteY1" fmla="*/ 2857500 h 4724400"/>
              <a:gd name="connsiteX2" fmla="*/ 0 w 2230120"/>
              <a:gd name="connsiteY2" fmla="*/ 1211580 h 4724400"/>
              <a:gd name="connsiteX3" fmla="*/ 20320 w 2230120"/>
              <a:gd name="connsiteY3" fmla="*/ 0 h 4724400"/>
              <a:gd name="connsiteX0" fmla="*/ 2230120 w 2230120"/>
              <a:gd name="connsiteY0" fmla="*/ 4724400 h 4724400"/>
              <a:gd name="connsiteX1" fmla="*/ 1290320 w 2230120"/>
              <a:gd name="connsiteY1" fmla="*/ 2857500 h 4724400"/>
              <a:gd name="connsiteX2" fmla="*/ 0 w 2230120"/>
              <a:gd name="connsiteY2" fmla="*/ 1211580 h 4724400"/>
              <a:gd name="connsiteX3" fmla="*/ 20320 w 2230120"/>
              <a:gd name="connsiteY3" fmla="*/ 0 h 4724400"/>
              <a:gd name="connsiteX0" fmla="*/ 2269067 w 2269067"/>
              <a:gd name="connsiteY0" fmla="*/ 4724400 h 4724400"/>
              <a:gd name="connsiteX1" fmla="*/ 1329267 w 2269067"/>
              <a:gd name="connsiteY1" fmla="*/ 2857500 h 4724400"/>
              <a:gd name="connsiteX2" fmla="*/ 38947 w 2269067"/>
              <a:gd name="connsiteY2" fmla="*/ 1211580 h 4724400"/>
              <a:gd name="connsiteX3" fmla="*/ 59267 w 2269067"/>
              <a:gd name="connsiteY3" fmla="*/ 0 h 4724400"/>
              <a:gd name="connsiteX0" fmla="*/ 2216573 w 2216573"/>
              <a:gd name="connsiteY0" fmla="*/ 4724400 h 4724400"/>
              <a:gd name="connsiteX1" fmla="*/ 1276773 w 2216573"/>
              <a:gd name="connsiteY1" fmla="*/ 2857500 h 4724400"/>
              <a:gd name="connsiteX2" fmla="*/ 138853 w 2216573"/>
              <a:gd name="connsiteY2" fmla="*/ 1211580 h 4724400"/>
              <a:gd name="connsiteX3" fmla="*/ 6773 w 2216573"/>
              <a:gd name="connsiteY3" fmla="*/ 0 h 4724400"/>
            </a:gdLst>
            <a:ahLst/>
            <a:cxnLst>
              <a:cxn ang="0">
                <a:pos x="connsiteX0" y="connsiteY0"/>
              </a:cxn>
              <a:cxn ang="0">
                <a:pos x="connsiteX1" y="connsiteY1"/>
              </a:cxn>
              <a:cxn ang="0">
                <a:pos x="connsiteX2" y="connsiteY2"/>
              </a:cxn>
              <a:cxn ang="0">
                <a:pos x="connsiteX3" y="connsiteY3"/>
              </a:cxn>
            </a:cxnLst>
            <a:rect l="l" t="t" r="r" b="b"/>
            <a:pathLst>
              <a:path w="2216573" h="4724400">
                <a:moveTo>
                  <a:pt x="2216573" y="4724400"/>
                </a:moveTo>
                <a:cubicBezTo>
                  <a:pt x="1718098" y="3636433"/>
                  <a:pt x="1623060" y="3442970"/>
                  <a:pt x="1276773" y="2857500"/>
                </a:cubicBezTo>
                <a:cubicBezTo>
                  <a:pt x="930486" y="2272030"/>
                  <a:pt x="228600" y="1992630"/>
                  <a:pt x="138853" y="1211580"/>
                </a:cubicBezTo>
                <a:cubicBezTo>
                  <a:pt x="99906" y="685800"/>
                  <a:pt x="0" y="403860"/>
                  <a:pt x="6773" y="0"/>
                </a:cubicBezTo>
              </a:path>
            </a:pathLst>
          </a:custGeom>
          <a:noFill/>
          <a:ln w="38100" cap="flat" cmpd="sng" algn="ctr">
            <a:solidFill>
              <a:srgbClr val="FF0000"/>
            </a:solidFill>
            <a:prstDash val="solid"/>
            <a:round/>
            <a:headEnd type="none" w="med" len="med"/>
            <a:tailEnd type="arrow"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4" name="Straight Arrow Connector 3"/>
          <p:cNvCxnSpPr/>
          <p:nvPr/>
        </p:nvCxnSpPr>
        <p:spPr bwMode="auto">
          <a:xfrm flipV="1">
            <a:off x="4191000" y="3429000"/>
            <a:ext cx="762000" cy="76200"/>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5" name="TextBox 4"/>
          <p:cNvSpPr txBox="1"/>
          <p:nvPr/>
        </p:nvSpPr>
        <p:spPr>
          <a:xfrm>
            <a:off x="0" y="1381780"/>
            <a:ext cx="91440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Sierra Del Carmen - a Laramide anticline</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2" name="Picture 2" descr="http://www.colorado.edu/GeolSci/Resources/WUSTectonics/LaramideFlatSlab/pictures/dumitru1991.jpg"/>
          <p:cNvPicPr>
            <a:picLocks noChangeAspect="1" noChangeArrowheads="1"/>
          </p:cNvPicPr>
          <p:nvPr/>
        </p:nvPicPr>
        <p:blipFill>
          <a:blip r:embed="rId3"/>
          <a:srcRect/>
          <a:stretch>
            <a:fillRect/>
          </a:stretch>
        </p:blipFill>
        <p:spPr bwMode="auto">
          <a:xfrm>
            <a:off x="2116931" y="955834"/>
            <a:ext cx="4910137" cy="4946331"/>
          </a:xfrm>
          <a:prstGeom prst="rect">
            <a:avLst/>
          </a:prstGeom>
          <a:noFill/>
          <a:ln w="25400" cmpd="sng">
            <a:solidFill>
              <a:schemeClr val="tx1"/>
            </a:solidFill>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iscal Anticline.jpg"/>
          <p:cNvPicPr>
            <a:picLocks noChangeAspect="1"/>
          </p:cNvPicPr>
          <p:nvPr/>
        </p:nvPicPr>
        <p:blipFill>
          <a:blip r:embed="rId3"/>
          <a:stretch>
            <a:fillRect/>
          </a:stretch>
        </p:blipFill>
        <p:spPr>
          <a:xfrm>
            <a:off x="-117231" y="0"/>
            <a:ext cx="9378462" cy="6858000"/>
          </a:xfrm>
          <a:prstGeom prst="rect">
            <a:avLst/>
          </a:prstGeom>
        </p:spPr>
      </p:pic>
      <p:sp>
        <p:nvSpPr>
          <p:cNvPr id="3" name="Freeform 2"/>
          <p:cNvSpPr/>
          <p:nvPr/>
        </p:nvSpPr>
        <p:spPr bwMode="auto">
          <a:xfrm>
            <a:off x="4851400" y="1257300"/>
            <a:ext cx="1752600" cy="5486400"/>
          </a:xfrm>
          <a:custGeom>
            <a:avLst/>
            <a:gdLst>
              <a:gd name="connsiteX0" fmla="*/ 0 w 895350"/>
              <a:gd name="connsiteY0" fmla="*/ 5486400 h 5486400"/>
              <a:gd name="connsiteX1" fmla="*/ 431800 w 895350"/>
              <a:gd name="connsiteY1" fmla="*/ 3162300 h 5486400"/>
              <a:gd name="connsiteX2" fmla="*/ 800100 w 895350"/>
              <a:gd name="connsiteY2" fmla="*/ 1549400 h 5486400"/>
              <a:gd name="connsiteX3" fmla="*/ 825500 w 895350"/>
              <a:gd name="connsiteY3" fmla="*/ 609600 h 5486400"/>
              <a:gd name="connsiteX4" fmla="*/ 381000 w 895350"/>
              <a:gd name="connsiteY4" fmla="*/ 0 h 5486400"/>
              <a:gd name="connsiteX0" fmla="*/ 1924050 w 2073275"/>
              <a:gd name="connsiteY0" fmla="*/ 5486400 h 5486400"/>
              <a:gd name="connsiteX1" fmla="*/ 222250 w 2073275"/>
              <a:gd name="connsiteY1" fmla="*/ 3162300 h 5486400"/>
              <a:gd name="connsiteX2" fmla="*/ 590550 w 2073275"/>
              <a:gd name="connsiteY2" fmla="*/ 1549400 h 5486400"/>
              <a:gd name="connsiteX3" fmla="*/ 615950 w 2073275"/>
              <a:gd name="connsiteY3" fmla="*/ 609600 h 5486400"/>
              <a:gd name="connsiteX4" fmla="*/ 171450 w 2073275"/>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752600 w 1752600"/>
              <a:gd name="connsiteY0" fmla="*/ 5486400 h 5486400"/>
              <a:gd name="connsiteX1" fmla="*/ 584200 w 1752600"/>
              <a:gd name="connsiteY1" fmla="*/ 3009900 h 5486400"/>
              <a:gd name="connsiteX2" fmla="*/ 419100 w 1752600"/>
              <a:gd name="connsiteY2" fmla="*/ 1549400 h 5486400"/>
              <a:gd name="connsiteX3" fmla="*/ 444500 w 1752600"/>
              <a:gd name="connsiteY3" fmla="*/ 609600 h 5486400"/>
              <a:gd name="connsiteX4" fmla="*/ 0 w 1752600"/>
              <a:gd name="connsiteY4" fmla="*/ 0 h 5486400"/>
              <a:gd name="connsiteX0" fmla="*/ 1752600 w 1752600"/>
              <a:gd name="connsiteY0" fmla="*/ 5486400 h 5486400"/>
              <a:gd name="connsiteX1" fmla="*/ 584200 w 1752600"/>
              <a:gd name="connsiteY1" fmla="*/ 3009900 h 5486400"/>
              <a:gd name="connsiteX2" fmla="*/ 114300 w 1752600"/>
              <a:gd name="connsiteY2" fmla="*/ 1549400 h 5486400"/>
              <a:gd name="connsiteX3" fmla="*/ 444500 w 1752600"/>
              <a:gd name="connsiteY3" fmla="*/ 609600 h 5486400"/>
              <a:gd name="connsiteX4" fmla="*/ 0 w 17526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5486400">
                <a:moveTo>
                  <a:pt x="1752600" y="5486400"/>
                </a:moveTo>
                <a:cubicBezTo>
                  <a:pt x="1254125" y="4398433"/>
                  <a:pt x="857250" y="3666067"/>
                  <a:pt x="584200" y="3009900"/>
                </a:cubicBezTo>
                <a:cubicBezTo>
                  <a:pt x="311150" y="2353733"/>
                  <a:pt x="137583" y="1949450"/>
                  <a:pt x="114300" y="1549400"/>
                </a:cubicBezTo>
                <a:cubicBezTo>
                  <a:pt x="91017" y="1149350"/>
                  <a:pt x="463550" y="867833"/>
                  <a:pt x="444500" y="609600"/>
                </a:cubicBezTo>
                <a:cubicBezTo>
                  <a:pt x="425450" y="351367"/>
                  <a:pt x="187325" y="175683"/>
                  <a:pt x="0" y="0"/>
                </a:cubicBezTo>
              </a:path>
            </a:pathLst>
          </a:custGeom>
          <a:noFill/>
          <a:ln w="38100" cap="flat" cmpd="sng" algn="ctr">
            <a:solidFill>
              <a:srgbClr val="FF0000"/>
            </a:solidFill>
            <a:prstDash val="solid"/>
            <a:round/>
            <a:headEnd type="none" w="med" len="med"/>
            <a:tailEnd type="arrow"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6" name="Straight Arrow Connector 5"/>
          <p:cNvCxnSpPr/>
          <p:nvPr/>
        </p:nvCxnSpPr>
        <p:spPr bwMode="auto">
          <a:xfrm flipV="1">
            <a:off x="4876800" y="3810000"/>
            <a:ext cx="762000" cy="76200"/>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5" name="Rectangle 4"/>
          <p:cNvSpPr/>
          <p:nvPr/>
        </p:nvSpPr>
        <p:spPr>
          <a:xfrm rot="3907974">
            <a:off x="4819516" y="4530029"/>
            <a:ext cx="1959685" cy="954107"/>
          </a:xfrm>
          <a:prstGeom prst="rect">
            <a:avLst/>
          </a:prstGeom>
        </p:spPr>
        <p:txBody>
          <a:bodyPr wrap="square">
            <a:spAutoFit/>
          </a:bodyPr>
          <a:lstStyle/>
          <a:p>
            <a:r>
              <a:rPr lang="en-US" dirty="0" smtClean="0">
                <a:effectLst>
                  <a:outerShdw blurRad="38100" dist="38100" dir="2700000" algn="tl">
                    <a:srgbClr val="000000">
                      <a:alpha val="43137"/>
                    </a:srgbClr>
                  </a:outerShdw>
                </a:effectLst>
              </a:rPr>
              <a:t>Mariscal Anticline</a:t>
            </a:r>
          </a:p>
        </p:txBody>
      </p:sp>
      <p:sp>
        <p:nvSpPr>
          <p:cNvPr id="8" name="Rectangle 7"/>
          <p:cNvSpPr/>
          <p:nvPr/>
        </p:nvSpPr>
        <p:spPr>
          <a:xfrm rot="471231">
            <a:off x="19746" y="2135637"/>
            <a:ext cx="3411581" cy="523220"/>
          </a:xfrm>
          <a:prstGeom prst="rect">
            <a:avLst/>
          </a:prstGeom>
        </p:spPr>
        <p:txBody>
          <a:bodyPr wrap="square">
            <a:spAutoFit/>
            <a:scene3d>
              <a:camera prst="orthographicFront">
                <a:rot lat="2400000" lon="0" rev="0"/>
              </a:camera>
              <a:lightRig rig="threePt" dir="t"/>
            </a:scene3d>
            <a:sp3d/>
          </a:bodyPr>
          <a:lstStyle/>
          <a:p>
            <a:r>
              <a:rPr lang="en-US" dirty="0" smtClean="0">
                <a:effectLst>
                  <a:outerShdw blurRad="38100" dist="38100" dir="2700000" algn="tl">
                    <a:srgbClr val="000000">
                      <a:alpha val="43137"/>
                    </a:srgbClr>
                  </a:outerShdw>
                </a:effectLst>
              </a:rPr>
              <a:t>Rio Grande River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lum bright="32000" contrast="-30000"/>
          </a:blip>
          <a:srcRect b="40150"/>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0" y="1874728"/>
            <a:ext cx="9144000" cy="3539430"/>
          </a:xfrm>
          <a:prstGeom prst="rect">
            <a:avLst/>
          </a:prstGeom>
          <a:noFill/>
        </p:spPr>
        <p:txBody>
          <a:bodyPr wrap="square" rtlCol="0">
            <a:spAutoFit/>
          </a:bodyPr>
          <a:lstStyle/>
          <a:p>
            <a:r>
              <a:rPr lang="en-US" u="sng" dirty="0" smtClean="0">
                <a:solidFill>
                  <a:schemeClr val="tx1"/>
                </a:solidFill>
                <a:effectLst>
                  <a:outerShdw blurRad="50800" dist="50800" dir="2700000" algn="tl" rotWithShape="0">
                    <a:schemeClr val="bg1">
                      <a:alpha val="40000"/>
                    </a:schemeClr>
                  </a:outerShdw>
                </a:effectLst>
              </a:rPr>
              <a:t>Big Bend Geologic History</a:t>
            </a:r>
          </a:p>
          <a:p>
            <a:endParaRPr lang="en-US" dirty="0" smtClean="0">
              <a:solidFill>
                <a:schemeClr val="tx1"/>
              </a:solidFill>
              <a:effectLst>
                <a:outerShdw blurRad="50800" dist="50800" dir="2700000" algn="tl" rotWithShape="0">
                  <a:schemeClr val="bg1">
                    <a:alpha val="40000"/>
                  </a:schemeClr>
                </a:outerShdw>
              </a:effectLst>
            </a:endParaRP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Late Paleozoic: Ouachita folds and thrusts</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Early Mesozoic: Peneplanation</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Late Mesozoic: Foreland basin sedimentation</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Early Cenozoic: Laramide folding and magmatism</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Late Cenozoic: Erosion, deposition and Basin &amp; Range extension</a:t>
            </a:r>
            <a:endParaRPr lang="en-US" dirty="0">
              <a:solidFill>
                <a:schemeClr val="tx1"/>
              </a:solidFill>
              <a:effectLst>
                <a:outerShdw blurRad="50800" dist="50800" dir="2700000" algn="tl" rotWithShape="0">
                  <a:schemeClr val="bg1">
                    <a:alpha val="40000"/>
                  </a:scheme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iscal Anticline2.jpg"/>
          <p:cNvPicPr>
            <a:picLocks noChangeAspect="1"/>
          </p:cNvPicPr>
          <p:nvPr/>
        </p:nvPicPr>
        <p:blipFill>
          <a:blip r:embed="rId3"/>
          <a:stretch>
            <a:fillRect/>
          </a:stretch>
        </p:blipFill>
        <p:spPr>
          <a:xfrm>
            <a:off x="-117231" y="0"/>
            <a:ext cx="9378462" cy="6858000"/>
          </a:xfrm>
          <a:prstGeom prst="rect">
            <a:avLst/>
          </a:prstGeom>
        </p:spPr>
      </p:pic>
      <p:sp>
        <p:nvSpPr>
          <p:cNvPr id="4" name="Freeform 3"/>
          <p:cNvSpPr/>
          <p:nvPr/>
        </p:nvSpPr>
        <p:spPr bwMode="auto">
          <a:xfrm>
            <a:off x="4851400" y="1257300"/>
            <a:ext cx="1752600" cy="5486400"/>
          </a:xfrm>
          <a:custGeom>
            <a:avLst/>
            <a:gdLst>
              <a:gd name="connsiteX0" fmla="*/ 0 w 895350"/>
              <a:gd name="connsiteY0" fmla="*/ 5486400 h 5486400"/>
              <a:gd name="connsiteX1" fmla="*/ 431800 w 895350"/>
              <a:gd name="connsiteY1" fmla="*/ 3162300 h 5486400"/>
              <a:gd name="connsiteX2" fmla="*/ 800100 w 895350"/>
              <a:gd name="connsiteY2" fmla="*/ 1549400 h 5486400"/>
              <a:gd name="connsiteX3" fmla="*/ 825500 w 895350"/>
              <a:gd name="connsiteY3" fmla="*/ 609600 h 5486400"/>
              <a:gd name="connsiteX4" fmla="*/ 381000 w 895350"/>
              <a:gd name="connsiteY4" fmla="*/ 0 h 5486400"/>
              <a:gd name="connsiteX0" fmla="*/ 1924050 w 2073275"/>
              <a:gd name="connsiteY0" fmla="*/ 5486400 h 5486400"/>
              <a:gd name="connsiteX1" fmla="*/ 222250 w 2073275"/>
              <a:gd name="connsiteY1" fmla="*/ 3162300 h 5486400"/>
              <a:gd name="connsiteX2" fmla="*/ 590550 w 2073275"/>
              <a:gd name="connsiteY2" fmla="*/ 1549400 h 5486400"/>
              <a:gd name="connsiteX3" fmla="*/ 615950 w 2073275"/>
              <a:gd name="connsiteY3" fmla="*/ 609600 h 5486400"/>
              <a:gd name="connsiteX4" fmla="*/ 171450 w 2073275"/>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752600 w 1752600"/>
              <a:gd name="connsiteY0" fmla="*/ 5486400 h 5486400"/>
              <a:gd name="connsiteX1" fmla="*/ 584200 w 1752600"/>
              <a:gd name="connsiteY1" fmla="*/ 3009900 h 5486400"/>
              <a:gd name="connsiteX2" fmla="*/ 419100 w 1752600"/>
              <a:gd name="connsiteY2" fmla="*/ 1549400 h 5486400"/>
              <a:gd name="connsiteX3" fmla="*/ 444500 w 1752600"/>
              <a:gd name="connsiteY3" fmla="*/ 609600 h 5486400"/>
              <a:gd name="connsiteX4" fmla="*/ 0 w 1752600"/>
              <a:gd name="connsiteY4" fmla="*/ 0 h 5486400"/>
              <a:gd name="connsiteX0" fmla="*/ 1752600 w 1752600"/>
              <a:gd name="connsiteY0" fmla="*/ 5486400 h 5486400"/>
              <a:gd name="connsiteX1" fmla="*/ 584200 w 1752600"/>
              <a:gd name="connsiteY1" fmla="*/ 3009900 h 5486400"/>
              <a:gd name="connsiteX2" fmla="*/ 114300 w 1752600"/>
              <a:gd name="connsiteY2" fmla="*/ 1549400 h 5486400"/>
              <a:gd name="connsiteX3" fmla="*/ 444500 w 1752600"/>
              <a:gd name="connsiteY3" fmla="*/ 609600 h 5486400"/>
              <a:gd name="connsiteX4" fmla="*/ 0 w 17526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5486400">
                <a:moveTo>
                  <a:pt x="1752600" y="5486400"/>
                </a:moveTo>
                <a:cubicBezTo>
                  <a:pt x="1254125" y="4398433"/>
                  <a:pt x="857250" y="3666067"/>
                  <a:pt x="584200" y="3009900"/>
                </a:cubicBezTo>
                <a:cubicBezTo>
                  <a:pt x="311150" y="2353733"/>
                  <a:pt x="137583" y="1949450"/>
                  <a:pt x="114300" y="1549400"/>
                </a:cubicBezTo>
                <a:cubicBezTo>
                  <a:pt x="91017" y="1149350"/>
                  <a:pt x="463550" y="867833"/>
                  <a:pt x="444500" y="609600"/>
                </a:cubicBezTo>
                <a:cubicBezTo>
                  <a:pt x="425450" y="351367"/>
                  <a:pt x="187325" y="175683"/>
                  <a:pt x="0" y="0"/>
                </a:cubicBezTo>
              </a:path>
            </a:pathLst>
          </a:custGeom>
          <a:noFill/>
          <a:ln w="38100" cap="flat" cmpd="sng" algn="ctr">
            <a:solidFill>
              <a:srgbClr val="FF0000">
                <a:alpha val="50000"/>
              </a:srgbClr>
            </a:solidFill>
            <a:prstDash val="sysDash"/>
            <a:round/>
            <a:headEnd type="none" w="med" len="med"/>
            <a:tailEnd type="arrow"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5" name="Straight Arrow Connector 4"/>
          <p:cNvCxnSpPr/>
          <p:nvPr/>
        </p:nvCxnSpPr>
        <p:spPr bwMode="auto">
          <a:xfrm flipV="1">
            <a:off x="4876800" y="3810000"/>
            <a:ext cx="762000" cy="76200"/>
          </a:xfrm>
          <a:prstGeom prst="straightConnector1">
            <a:avLst/>
          </a:prstGeom>
          <a:solidFill>
            <a:schemeClr val="accent1"/>
          </a:solidFill>
          <a:ln w="38100" cap="flat" cmpd="sng" algn="ctr">
            <a:solidFill>
              <a:srgbClr val="FF0000">
                <a:alpha val="50000"/>
              </a:srgbClr>
            </a:solidFill>
            <a:prstDash val="sysDash"/>
            <a:round/>
            <a:headEnd type="arrow"/>
            <a:tailEnd type="arrow"/>
          </a:ln>
          <a:effectLst/>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iscal Anticline2.jpg"/>
          <p:cNvPicPr>
            <a:picLocks noChangeAspect="1"/>
          </p:cNvPicPr>
          <p:nvPr/>
        </p:nvPicPr>
        <p:blipFill>
          <a:blip r:embed="rId3"/>
          <a:stretch>
            <a:fillRect/>
          </a:stretch>
        </p:blipFill>
        <p:spPr>
          <a:xfrm>
            <a:off x="-117231" y="0"/>
            <a:ext cx="9378462" cy="6858000"/>
          </a:xfrm>
          <a:prstGeom prst="rect">
            <a:avLst/>
          </a:prstGeom>
        </p:spPr>
      </p:pic>
      <p:sp>
        <p:nvSpPr>
          <p:cNvPr id="4" name="Freeform 3"/>
          <p:cNvSpPr/>
          <p:nvPr/>
        </p:nvSpPr>
        <p:spPr bwMode="auto">
          <a:xfrm>
            <a:off x="4851400" y="1257300"/>
            <a:ext cx="1752600" cy="5486400"/>
          </a:xfrm>
          <a:custGeom>
            <a:avLst/>
            <a:gdLst>
              <a:gd name="connsiteX0" fmla="*/ 0 w 895350"/>
              <a:gd name="connsiteY0" fmla="*/ 5486400 h 5486400"/>
              <a:gd name="connsiteX1" fmla="*/ 431800 w 895350"/>
              <a:gd name="connsiteY1" fmla="*/ 3162300 h 5486400"/>
              <a:gd name="connsiteX2" fmla="*/ 800100 w 895350"/>
              <a:gd name="connsiteY2" fmla="*/ 1549400 h 5486400"/>
              <a:gd name="connsiteX3" fmla="*/ 825500 w 895350"/>
              <a:gd name="connsiteY3" fmla="*/ 609600 h 5486400"/>
              <a:gd name="connsiteX4" fmla="*/ 381000 w 895350"/>
              <a:gd name="connsiteY4" fmla="*/ 0 h 5486400"/>
              <a:gd name="connsiteX0" fmla="*/ 1924050 w 2073275"/>
              <a:gd name="connsiteY0" fmla="*/ 5486400 h 5486400"/>
              <a:gd name="connsiteX1" fmla="*/ 222250 w 2073275"/>
              <a:gd name="connsiteY1" fmla="*/ 3162300 h 5486400"/>
              <a:gd name="connsiteX2" fmla="*/ 590550 w 2073275"/>
              <a:gd name="connsiteY2" fmla="*/ 1549400 h 5486400"/>
              <a:gd name="connsiteX3" fmla="*/ 615950 w 2073275"/>
              <a:gd name="connsiteY3" fmla="*/ 609600 h 5486400"/>
              <a:gd name="connsiteX4" fmla="*/ 171450 w 2073275"/>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752600 w 1752600"/>
              <a:gd name="connsiteY0" fmla="*/ 5486400 h 5486400"/>
              <a:gd name="connsiteX1" fmla="*/ 584200 w 1752600"/>
              <a:gd name="connsiteY1" fmla="*/ 3009900 h 5486400"/>
              <a:gd name="connsiteX2" fmla="*/ 419100 w 1752600"/>
              <a:gd name="connsiteY2" fmla="*/ 1549400 h 5486400"/>
              <a:gd name="connsiteX3" fmla="*/ 444500 w 1752600"/>
              <a:gd name="connsiteY3" fmla="*/ 609600 h 5486400"/>
              <a:gd name="connsiteX4" fmla="*/ 0 w 1752600"/>
              <a:gd name="connsiteY4" fmla="*/ 0 h 5486400"/>
              <a:gd name="connsiteX0" fmla="*/ 1752600 w 1752600"/>
              <a:gd name="connsiteY0" fmla="*/ 5486400 h 5486400"/>
              <a:gd name="connsiteX1" fmla="*/ 584200 w 1752600"/>
              <a:gd name="connsiteY1" fmla="*/ 3009900 h 5486400"/>
              <a:gd name="connsiteX2" fmla="*/ 114300 w 1752600"/>
              <a:gd name="connsiteY2" fmla="*/ 1549400 h 5486400"/>
              <a:gd name="connsiteX3" fmla="*/ 444500 w 1752600"/>
              <a:gd name="connsiteY3" fmla="*/ 609600 h 5486400"/>
              <a:gd name="connsiteX4" fmla="*/ 0 w 17526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5486400">
                <a:moveTo>
                  <a:pt x="1752600" y="5486400"/>
                </a:moveTo>
                <a:cubicBezTo>
                  <a:pt x="1254125" y="4398433"/>
                  <a:pt x="857250" y="3666067"/>
                  <a:pt x="584200" y="3009900"/>
                </a:cubicBezTo>
                <a:cubicBezTo>
                  <a:pt x="311150" y="2353733"/>
                  <a:pt x="137583" y="1949450"/>
                  <a:pt x="114300" y="1549400"/>
                </a:cubicBezTo>
                <a:cubicBezTo>
                  <a:pt x="91017" y="1149350"/>
                  <a:pt x="463550" y="867833"/>
                  <a:pt x="444500" y="609600"/>
                </a:cubicBezTo>
                <a:cubicBezTo>
                  <a:pt x="425450" y="351367"/>
                  <a:pt x="187325" y="175683"/>
                  <a:pt x="0" y="0"/>
                </a:cubicBezTo>
              </a:path>
            </a:pathLst>
          </a:custGeom>
          <a:noFill/>
          <a:ln w="38100" cap="flat" cmpd="sng" algn="ctr">
            <a:solidFill>
              <a:srgbClr val="FF0000">
                <a:alpha val="50000"/>
              </a:srgbClr>
            </a:solidFill>
            <a:prstDash val="sysDash"/>
            <a:round/>
            <a:headEnd type="none" w="med" len="med"/>
            <a:tailEnd type="arrow"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5" name="Straight Arrow Connector 4"/>
          <p:cNvCxnSpPr/>
          <p:nvPr/>
        </p:nvCxnSpPr>
        <p:spPr bwMode="auto">
          <a:xfrm flipV="1">
            <a:off x="4876800" y="3810000"/>
            <a:ext cx="762000" cy="76200"/>
          </a:xfrm>
          <a:prstGeom prst="straightConnector1">
            <a:avLst/>
          </a:prstGeom>
          <a:solidFill>
            <a:schemeClr val="accent1"/>
          </a:solidFill>
          <a:ln w="38100" cap="flat" cmpd="sng" algn="ctr">
            <a:solidFill>
              <a:srgbClr val="FF0000">
                <a:alpha val="50000"/>
              </a:srgbClr>
            </a:solidFill>
            <a:prstDash val="sysDash"/>
            <a:round/>
            <a:headEnd type="arrow"/>
            <a:tailEnd type="arrow"/>
          </a:ln>
          <a:effectLst/>
        </p:spPr>
      </p:cxnSp>
      <p:sp>
        <p:nvSpPr>
          <p:cNvPr id="6" name="TextBox 5"/>
          <p:cNvSpPr txBox="1"/>
          <p:nvPr/>
        </p:nvSpPr>
        <p:spPr>
          <a:xfrm>
            <a:off x="0" y="1874728"/>
            <a:ext cx="9144000" cy="3539430"/>
          </a:xfrm>
          <a:prstGeom prst="rect">
            <a:avLst/>
          </a:prstGeom>
          <a:noFill/>
        </p:spPr>
        <p:txBody>
          <a:bodyPr wrap="square" rtlCol="0">
            <a:spAutoFit/>
          </a:bodyPr>
          <a:lstStyle/>
          <a:p>
            <a:r>
              <a:rPr lang="en-US" u="sng" dirty="0" smtClean="0">
                <a:solidFill>
                  <a:schemeClr val="bg2"/>
                </a:solidFill>
                <a:effectLst>
                  <a:outerShdw blurRad="50800" dist="50800" dir="2700000" algn="tl" rotWithShape="0">
                    <a:schemeClr val="bg1">
                      <a:alpha val="40000"/>
                    </a:schemeClr>
                  </a:outerShdw>
                </a:effectLst>
              </a:rPr>
              <a:t>Big Bend Geologic History</a:t>
            </a:r>
          </a:p>
          <a:p>
            <a:endParaRPr lang="en-US" dirty="0" smtClean="0">
              <a:solidFill>
                <a:schemeClr val="bg2"/>
              </a:solidFill>
              <a:effectLst>
                <a:outerShdw blurRad="50800" dist="50800" dir="2700000" algn="tl" rotWithShape="0">
                  <a:schemeClr val="bg1">
                    <a:alpha val="40000"/>
                  </a:schemeClr>
                </a:outerShdw>
              </a:effectLst>
            </a:endParaRP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Paleozoic: Ouachita folds and thrusts</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Early Mesozoic: Peneplanation</a:t>
            </a:r>
          </a:p>
          <a:p>
            <a:pPr marL="514350" indent="-514350" algn="l">
              <a:buFont typeface="+mj-lt"/>
              <a:buAutoNum type="arabicPeriod"/>
            </a:pPr>
            <a:r>
              <a:rPr lang="en-US" dirty="0" smtClean="0">
                <a:solidFill>
                  <a:schemeClr val="bg2"/>
                </a:solidFill>
                <a:effectLst>
                  <a:outerShdw blurRad="50800" dist="50800" dir="2700000" algn="tl" rotWithShape="0">
                    <a:schemeClr val="bg1">
                      <a:alpha val="40000"/>
                    </a:schemeClr>
                  </a:outerShdw>
                </a:effectLst>
              </a:rPr>
              <a:t>Late Mesozoic: Foreland basin sedimentation</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Early Cenozoic: Laramide folding </a:t>
            </a:r>
            <a:r>
              <a:rPr lang="en-US" dirty="0" smtClean="0">
                <a:solidFill>
                  <a:schemeClr val="bg2"/>
                </a:solidFill>
                <a:effectLst>
                  <a:outerShdw blurRad="50800" dist="50800" dir="2700000" algn="tl" rotWithShape="0">
                    <a:schemeClr val="bg1">
                      <a:alpha val="40000"/>
                    </a:schemeClr>
                  </a:outerShdw>
                </a:effectLst>
              </a:rPr>
              <a:t>and magmatism</a:t>
            </a:r>
          </a:p>
          <a:p>
            <a:pPr marL="514350" indent="-514350" algn="l">
              <a:buFont typeface="+mj-lt"/>
              <a:buAutoNum type="arabicPeriod"/>
            </a:pPr>
            <a:r>
              <a:rPr lang="en-US" dirty="0" smtClean="0">
                <a:solidFill>
                  <a:schemeClr val="tx1"/>
                </a:solidFill>
                <a:effectLst>
                  <a:outerShdw blurRad="50800" dist="50800" dir="2700000" algn="tl" rotWithShape="0">
                    <a:schemeClr val="bg1">
                      <a:alpha val="40000"/>
                    </a:schemeClr>
                  </a:outerShdw>
                </a:effectLst>
              </a:rPr>
              <a:t>Late Cenozoic: Erosion, deposition </a:t>
            </a:r>
            <a:r>
              <a:rPr lang="en-US" dirty="0" smtClean="0">
                <a:solidFill>
                  <a:schemeClr val="bg2"/>
                </a:solidFill>
                <a:effectLst>
                  <a:outerShdw blurRad="50800" dist="50800" dir="2700000" algn="tl" rotWithShape="0">
                    <a:schemeClr val="bg1">
                      <a:alpha val="40000"/>
                    </a:schemeClr>
                  </a:outerShdw>
                </a:effectLst>
              </a:rPr>
              <a:t>and Basin &amp; Range extension</a:t>
            </a:r>
            <a:endParaRPr lang="en-US" dirty="0">
              <a:solidFill>
                <a:schemeClr val="bg2"/>
              </a:solidFill>
              <a:effectLst>
                <a:outerShdw blurRad="50800" dist="50800" dir="2700000" algn="tl" rotWithShape="0">
                  <a:schemeClr val="bg1">
                    <a:alpha val="40000"/>
                  </a:scheme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iscal Anticline2.jpg"/>
          <p:cNvPicPr>
            <a:picLocks noChangeAspect="1"/>
          </p:cNvPicPr>
          <p:nvPr/>
        </p:nvPicPr>
        <p:blipFill>
          <a:blip r:embed="rId3"/>
          <a:stretch>
            <a:fillRect/>
          </a:stretch>
        </p:blipFill>
        <p:spPr>
          <a:xfrm>
            <a:off x="-117231" y="0"/>
            <a:ext cx="9378462" cy="6858000"/>
          </a:xfrm>
          <a:prstGeom prst="rect">
            <a:avLst/>
          </a:prstGeom>
        </p:spPr>
      </p:pic>
      <p:sp>
        <p:nvSpPr>
          <p:cNvPr id="3" name="Freeform 2"/>
          <p:cNvSpPr/>
          <p:nvPr/>
        </p:nvSpPr>
        <p:spPr bwMode="auto">
          <a:xfrm>
            <a:off x="-355600" y="1532467"/>
            <a:ext cx="10132483" cy="1409700"/>
          </a:xfrm>
          <a:custGeom>
            <a:avLst/>
            <a:gdLst>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461433 h 1397000"/>
              <a:gd name="connsiteX19" fmla="*/ 8534400 w 10030883"/>
              <a:gd name="connsiteY19" fmla="*/ 347133 h 1397000"/>
              <a:gd name="connsiteX20" fmla="*/ 8750300 w 10030883"/>
              <a:gd name="connsiteY20" fmla="*/ 1947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461433 h 1397000"/>
              <a:gd name="connsiteX19" fmla="*/ 8534400 w 10030883"/>
              <a:gd name="connsiteY19" fmla="*/ 347133 h 1397000"/>
              <a:gd name="connsiteX20" fmla="*/ 8750300 w 10030883"/>
              <a:gd name="connsiteY20" fmla="*/ 1947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461433 h 1397000"/>
              <a:gd name="connsiteX19" fmla="*/ 8458200 w 10030883"/>
              <a:gd name="connsiteY19" fmla="*/ 423333 h 1397000"/>
              <a:gd name="connsiteX20" fmla="*/ 8750300 w 10030883"/>
              <a:gd name="connsiteY20" fmla="*/ 1947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537633 h 1397000"/>
              <a:gd name="connsiteX19" fmla="*/ 8458200 w 10030883"/>
              <a:gd name="connsiteY19" fmla="*/ 423333 h 1397000"/>
              <a:gd name="connsiteX20" fmla="*/ 8750300 w 10030883"/>
              <a:gd name="connsiteY20" fmla="*/ 1947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537633 h 1397000"/>
              <a:gd name="connsiteX19" fmla="*/ 8458200 w 10030883"/>
              <a:gd name="connsiteY19" fmla="*/ 423333 h 1397000"/>
              <a:gd name="connsiteX20" fmla="*/ 8750300 w 10030883"/>
              <a:gd name="connsiteY20" fmla="*/ 2709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537633 h 1397000"/>
              <a:gd name="connsiteX19" fmla="*/ 8458200 w 10030883"/>
              <a:gd name="connsiteY19" fmla="*/ 423333 h 1397000"/>
              <a:gd name="connsiteX20" fmla="*/ 8750300 w 10030883"/>
              <a:gd name="connsiteY20" fmla="*/ 2709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132483"/>
              <a:gd name="connsiteY0" fmla="*/ 524933 h 1409700"/>
              <a:gd name="connsiteX1" fmla="*/ 622300 w 10132483"/>
              <a:gd name="connsiteY1" fmla="*/ 651933 h 1409700"/>
              <a:gd name="connsiteX2" fmla="*/ 1295400 w 10132483"/>
              <a:gd name="connsiteY2" fmla="*/ 778933 h 1409700"/>
              <a:gd name="connsiteX3" fmla="*/ 2133600 w 10132483"/>
              <a:gd name="connsiteY3" fmla="*/ 817033 h 1409700"/>
              <a:gd name="connsiteX4" fmla="*/ 2413000 w 10132483"/>
              <a:gd name="connsiteY4" fmla="*/ 1032933 h 1409700"/>
              <a:gd name="connsiteX5" fmla="*/ 2908300 w 10132483"/>
              <a:gd name="connsiteY5" fmla="*/ 1236133 h 1409700"/>
              <a:gd name="connsiteX6" fmla="*/ 3543300 w 10132483"/>
              <a:gd name="connsiteY6" fmla="*/ 1261533 h 1409700"/>
              <a:gd name="connsiteX7" fmla="*/ 4241800 w 10132483"/>
              <a:gd name="connsiteY7" fmla="*/ 1159933 h 1409700"/>
              <a:gd name="connsiteX8" fmla="*/ 5092700 w 10132483"/>
              <a:gd name="connsiteY8" fmla="*/ 1045633 h 1409700"/>
              <a:gd name="connsiteX9" fmla="*/ 5600700 w 10132483"/>
              <a:gd name="connsiteY9" fmla="*/ 1109133 h 1409700"/>
              <a:gd name="connsiteX10" fmla="*/ 6172200 w 10132483"/>
              <a:gd name="connsiteY10" fmla="*/ 1363133 h 1409700"/>
              <a:gd name="connsiteX11" fmla="*/ 6692900 w 10132483"/>
              <a:gd name="connsiteY11" fmla="*/ 1388533 h 1409700"/>
              <a:gd name="connsiteX12" fmla="*/ 7162800 w 10132483"/>
              <a:gd name="connsiteY12" fmla="*/ 1350433 h 1409700"/>
              <a:gd name="connsiteX13" fmla="*/ 7645400 w 10132483"/>
              <a:gd name="connsiteY13" fmla="*/ 1121833 h 1409700"/>
              <a:gd name="connsiteX14" fmla="*/ 7543800 w 10132483"/>
              <a:gd name="connsiteY14" fmla="*/ 956733 h 1409700"/>
              <a:gd name="connsiteX15" fmla="*/ 7785100 w 10132483"/>
              <a:gd name="connsiteY15" fmla="*/ 817033 h 1409700"/>
              <a:gd name="connsiteX16" fmla="*/ 8305800 w 10132483"/>
              <a:gd name="connsiteY16" fmla="*/ 766233 h 1409700"/>
              <a:gd name="connsiteX17" fmla="*/ 8966200 w 10132483"/>
              <a:gd name="connsiteY17" fmla="*/ 690033 h 1409700"/>
              <a:gd name="connsiteX18" fmla="*/ 8788400 w 10132483"/>
              <a:gd name="connsiteY18" fmla="*/ 550333 h 1409700"/>
              <a:gd name="connsiteX19" fmla="*/ 8458200 w 10132483"/>
              <a:gd name="connsiteY19" fmla="*/ 436033 h 1409700"/>
              <a:gd name="connsiteX20" fmla="*/ 8750300 w 10132483"/>
              <a:gd name="connsiteY20" fmla="*/ 283633 h 1409700"/>
              <a:gd name="connsiteX21" fmla="*/ 8801100 w 10132483"/>
              <a:gd name="connsiteY21" fmla="*/ 207433 h 1409700"/>
              <a:gd name="connsiteX22" fmla="*/ 9944100 w 10132483"/>
              <a:gd name="connsiteY22" fmla="*/ 29633 h 1409700"/>
              <a:gd name="connsiteX23" fmla="*/ 9931400 w 10132483"/>
              <a:gd name="connsiteY23" fmla="*/ 2963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32483" h="1409700">
                <a:moveTo>
                  <a:pt x="0" y="524933"/>
                </a:moveTo>
                <a:lnTo>
                  <a:pt x="622300" y="651933"/>
                </a:lnTo>
                <a:cubicBezTo>
                  <a:pt x="838200" y="694266"/>
                  <a:pt x="1043517" y="751416"/>
                  <a:pt x="1295400" y="778933"/>
                </a:cubicBezTo>
                <a:cubicBezTo>
                  <a:pt x="1547283" y="806450"/>
                  <a:pt x="1947333" y="774700"/>
                  <a:pt x="2133600" y="817033"/>
                </a:cubicBezTo>
                <a:cubicBezTo>
                  <a:pt x="2319867" y="859366"/>
                  <a:pt x="2283883" y="963083"/>
                  <a:pt x="2413000" y="1032933"/>
                </a:cubicBezTo>
                <a:cubicBezTo>
                  <a:pt x="2542117" y="1102783"/>
                  <a:pt x="2719917" y="1198033"/>
                  <a:pt x="2908300" y="1236133"/>
                </a:cubicBezTo>
                <a:cubicBezTo>
                  <a:pt x="3096683" y="1274233"/>
                  <a:pt x="3321050" y="1274233"/>
                  <a:pt x="3543300" y="1261533"/>
                </a:cubicBezTo>
                <a:cubicBezTo>
                  <a:pt x="3765550" y="1248833"/>
                  <a:pt x="4241800" y="1159933"/>
                  <a:pt x="4241800" y="1159933"/>
                </a:cubicBezTo>
                <a:cubicBezTo>
                  <a:pt x="4500033" y="1123950"/>
                  <a:pt x="4866217" y="1054100"/>
                  <a:pt x="5092700" y="1045633"/>
                </a:cubicBezTo>
                <a:cubicBezTo>
                  <a:pt x="5319183" y="1037166"/>
                  <a:pt x="5420784" y="1056216"/>
                  <a:pt x="5600700" y="1109133"/>
                </a:cubicBezTo>
                <a:cubicBezTo>
                  <a:pt x="5780616" y="1162050"/>
                  <a:pt x="5990167" y="1316566"/>
                  <a:pt x="6172200" y="1363133"/>
                </a:cubicBezTo>
                <a:cubicBezTo>
                  <a:pt x="6354233" y="1409700"/>
                  <a:pt x="6527800" y="1390650"/>
                  <a:pt x="6692900" y="1388533"/>
                </a:cubicBezTo>
                <a:cubicBezTo>
                  <a:pt x="6858000" y="1386416"/>
                  <a:pt x="7004050" y="1394883"/>
                  <a:pt x="7162800" y="1350433"/>
                </a:cubicBezTo>
                <a:cubicBezTo>
                  <a:pt x="7321550" y="1305983"/>
                  <a:pt x="7581900" y="1187450"/>
                  <a:pt x="7645400" y="1121833"/>
                </a:cubicBezTo>
                <a:cubicBezTo>
                  <a:pt x="7708900" y="1056216"/>
                  <a:pt x="7520517" y="1007533"/>
                  <a:pt x="7543800" y="956733"/>
                </a:cubicBezTo>
                <a:cubicBezTo>
                  <a:pt x="7567083" y="905933"/>
                  <a:pt x="7658100" y="848783"/>
                  <a:pt x="7785100" y="817033"/>
                </a:cubicBezTo>
                <a:cubicBezTo>
                  <a:pt x="7912100" y="785283"/>
                  <a:pt x="8305800" y="766233"/>
                  <a:pt x="8305800" y="766233"/>
                </a:cubicBezTo>
                <a:cubicBezTo>
                  <a:pt x="8502650" y="745066"/>
                  <a:pt x="8885767" y="726016"/>
                  <a:pt x="8966200" y="690033"/>
                </a:cubicBezTo>
                <a:cubicBezTo>
                  <a:pt x="9046633" y="654050"/>
                  <a:pt x="8873067" y="592666"/>
                  <a:pt x="8788400" y="550333"/>
                </a:cubicBezTo>
                <a:cubicBezTo>
                  <a:pt x="8703733" y="508000"/>
                  <a:pt x="8464550" y="480483"/>
                  <a:pt x="8458200" y="436033"/>
                </a:cubicBezTo>
                <a:cubicBezTo>
                  <a:pt x="8451850" y="391583"/>
                  <a:pt x="8591550" y="334433"/>
                  <a:pt x="8750300" y="283633"/>
                </a:cubicBezTo>
                <a:cubicBezTo>
                  <a:pt x="8756650" y="211062"/>
                  <a:pt x="8602133" y="249766"/>
                  <a:pt x="8801100" y="207433"/>
                </a:cubicBezTo>
                <a:cubicBezTo>
                  <a:pt x="9000067" y="165100"/>
                  <a:pt x="9755717" y="59266"/>
                  <a:pt x="9944100" y="29633"/>
                </a:cubicBezTo>
                <a:cubicBezTo>
                  <a:pt x="10132483" y="0"/>
                  <a:pt x="9981141" y="21166"/>
                  <a:pt x="9931400" y="29633"/>
                </a:cubicBezTo>
              </a:path>
            </a:pathLst>
          </a:custGeom>
          <a:noFill/>
          <a:ln w="5715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4" name="Freeform 3"/>
          <p:cNvSpPr/>
          <p:nvPr/>
        </p:nvSpPr>
        <p:spPr bwMode="auto">
          <a:xfrm>
            <a:off x="4851400" y="1257300"/>
            <a:ext cx="1752600" cy="5486400"/>
          </a:xfrm>
          <a:custGeom>
            <a:avLst/>
            <a:gdLst>
              <a:gd name="connsiteX0" fmla="*/ 0 w 895350"/>
              <a:gd name="connsiteY0" fmla="*/ 5486400 h 5486400"/>
              <a:gd name="connsiteX1" fmla="*/ 431800 w 895350"/>
              <a:gd name="connsiteY1" fmla="*/ 3162300 h 5486400"/>
              <a:gd name="connsiteX2" fmla="*/ 800100 w 895350"/>
              <a:gd name="connsiteY2" fmla="*/ 1549400 h 5486400"/>
              <a:gd name="connsiteX3" fmla="*/ 825500 w 895350"/>
              <a:gd name="connsiteY3" fmla="*/ 609600 h 5486400"/>
              <a:gd name="connsiteX4" fmla="*/ 381000 w 895350"/>
              <a:gd name="connsiteY4" fmla="*/ 0 h 5486400"/>
              <a:gd name="connsiteX0" fmla="*/ 1924050 w 2073275"/>
              <a:gd name="connsiteY0" fmla="*/ 5486400 h 5486400"/>
              <a:gd name="connsiteX1" fmla="*/ 222250 w 2073275"/>
              <a:gd name="connsiteY1" fmla="*/ 3162300 h 5486400"/>
              <a:gd name="connsiteX2" fmla="*/ 590550 w 2073275"/>
              <a:gd name="connsiteY2" fmla="*/ 1549400 h 5486400"/>
              <a:gd name="connsiteX3" fmla="*/ 615950 w 2073275"/>
              <a:gd name="connsiteY3" fmla="*/ 609600 h 5486400"/>
              <a:gd name="connsiteX4" fmla="*/ 171450 w 2073275"/>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752600 w 1752600"/>
              <a:gd name="connsiteY0" fmla="*/ 5486400 h 5486400"/>
              <a:gd name="connsiteX1" fmla="*/ 584200 w 1752600"/>
              <a:gd name="connsiteY1" fmla="*/ 3009900 h 5486400"/>
              <a:gd name="connsiteX2" fmla="*/ 419100 w 1752600"/>
              <a:gd name="connsiteY2" fmla="*/ 1549400 h 5486400"/>
              <a:gd name="connsiteX3" fmla="*/ 444500 w 1752600"/>
              <a:gd name="connsiteY3" fmla="*/ 609600 h 5486400"/>
              <a:gd name="connsiteX4" fmla="*/ 0 w 1752600"/>
              <a:gd name="connsiteY4" fmla="*/ 0 h 5486400"/>
              <a:gd name="connsiteX0" fmla="*/ 1752600 w 1752600"/>
              <a:gd name="connsiteY0" fmla="*/ 5486400 h 5486400"/>
              <a:gd name="connsiteX1" fmla="*/ 584200 w 1752600"/>
              <a:gd name="connsiteY1" fmla="*/ 3009900 h 5486400"/>
              <a:gd name="connsiteX2" fmla="*/ 114300 w 1752600"/>
              <a:gd name="connsiteY2" fmla="*/ 1549400 h 5486400"/>
              <a:gd name="connsiteX3" fmla="*/ 444500 w 1752600"/>
              <a:gd name="connsiteY3" fmla="*/ 609600 h 5486400"/>
              <a:gd name="connsiteX4" fmla="*/ 0 w 17526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5486400">
                <a:moveTo>
                  <a:pt x="1752600" y="5486400"/>
                </a:moveTo>
                <a:cubicBezTo>
                  <a:pt x="1254125" y="4398433"/>
                  <a:pt x="857250" y="3666067"/>
                  <a:pt x="584200" y="3009900"/>
                </a:cubicBezTo>
                <a:cubicBezTo>
                  <a:pt x="311150" y="2353733"/>
                  <a:pt x="137583" y="1949450"/>
                  <a:pt x="114300" y="1549400"/>
                </a:cubicBezTo>
                <a:cubicBezTo>
                  <a:pt x="91017" y="1149350"/>
                  <a:pt x="463550" y="867833"/>
                  <a:pt x="444500" y="609600"/>
                </a:cubicBezTo>
                <a:cubicBezTo>
                  <a:pt x="425450" y="351367"/>
                  <a:pt x="187325" y="175683"/>
                  <a:pt x="0" y="0"/>
                </a:cubicBezTo>
              </a:path>
            </a:pathLst>
          </a:custGeom>
          <a:noFill/>
          <a:ln w="38100" cap="flat" cmpd="sng" algn="ctr">
            <a:solidFill>
              <a:srgbClr val="FF0000">
                <a:alpha val="50000"/>
              </a:srgbClr>
            </a:solidFill>
            <a:prstDash val="sysDash"/>
            <a:round/>
            <a:headEnd type="none" w="med" len="med"/>
            <a:tailEnd type="arrow"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5" name="Straight Arrow Connector 4"/>
          <p:cNvCxnSpPr/>
          <p:nvPr/>
        </p:nvCxnSpPr>
        <p:spPr bwMode="auto">
          <a:xfrm flipV="1">
            <a:off x="4876800" y="3810000"/>
            <a:ext cx="762000" cy="76200"/>
          </a:xfrm>
          <a:prstGeom prst="straightConnector1">
            <a:avLst/>
          </a:prstGeom>
          <a:solidFill>
            <a:schemeClr val="accent1"/>
          </a:solidFill>
          <a:ln w="38100" cap="flat" cmpd="sng" algn="ctr">
            <a:solidFill>
              <a:srgbClr val="FF0000">
                <a:alpha val="50000"/>
              </a:srgbClr>
            </a:solidFill>
            <a:prstDash val="sysDash"/>
            <a:round/>
            <a:headEnd type="arrow"/>
            <a:tailEnd type="arrow"/>
          </a:ln>
          <a:effectLst/>
        </p:spPr>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iscal Anticline3.jpg"/>
          <p:cNvPicPr>
            <a:picLocks noChangeAspect="1"/>
          </p:cNvPicPr>
          <p:nvPr/>
        </p:nvPicPr>
        <p:blipFill>
          <a:blip r:embed="rId3"/>
          <a:stretch>
            <a:fillRect/>
          </a:stretch>
        </p:blipFill>
        <p:spPr>
          <a:xfrm>
            <a:off x="-117231" y="0"/>
            <a:ext cx="9378462" cy="6858000"/>
          </a:xfrm>
          <a:prstGeom prst="rect">
            <a:avLst/>
          </a:prstGeom>
        </p:spPr>
      </p:pic>
      <p:sp>
        <p:nvSpPr>
          <p:cNvPr id="4" name="Freeform 3"/>
          <p:cNvSpPr/>
          <p:nvPr/>
        </p:nvSpPr>
        <p:spPr bwMode="auto">
          <a:xfrm>
            <a:off x="-355600" y="1562100"/>
            <a:ext cx="10132483" cy="1409700"/>
          </a:xfrm>
          <a:custGeom>
            <a:avLst/>
            <a:gdLst>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461433 h 1397000"/>
              <a:gd name="connsiteX19" fmla="*/ 8534400 w 10030883"/>
              <a:gd name="connsiteY19" fmla="*/ 347133 h 1397000"/>
              <a:gd name="connsiteX20" fmla="*/ 8750300 w 10030883"/>
              <a:gd name="connsiteY20" fmla="*/ 1947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461433 h 1397000"/>
              <a:gd name="connsiteX19" fmla="*/ 8534400 w 10030883"/>
              <a:gd name="connsiteY19" fmla="*/ 347133 h 1397000"/>
              <a:gd name="connsiteX20" fmla="*/ 8750300 w 10030883"/>
              <a:gd name="connsiteY20" fmla="*/ 1947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461433 h 1397000"/>
              <a:gd name="connsiteX19" fmla="*/ 8458200 w 10030883"/>
              <a:gd name="connsiteY19" fmla="*/ 423333 h 1397000"/>
              <a:gd name="connsiteX20" fmla="*/ 8750300 w 10030883"/>
              <a:gd name="connsiteY20" fmla="*/ 1947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537633 h 1397000"/>
              <a:gd name="connsiteX19" fmla="*/ 8458200 w 10030883"/>
              <a:gd name="connsiteY19" fmla="*/ 423333 h 1397000"/>
              <a:gd name="connsiteX20" fmla="*/ 8750300 w 10030883"/>
              <a:gd name="connsiteY20" fmla="*/ 1947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537633 h 1397000"/>
              <a:gd name="connsiteX19" fmla="*/ 8458200 w 10030883"/>
              <a:gd name="connsiteY19" fmla="*/ 423333 h 1397000"/>
              <a:gd name="connsiteX20" fmla="*/ 8750300 w 10030883"/>
              <a:gd name="connsiteY20" fmla="*/ 2709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030883"/>
              <a:gd name="connsiteY0" fmla="*/ 512233 h 1397000"/>
              <a:gd name="connsiteX1" fmla="*/ 622300 w 10030883"/>
              <a:gd name="connsiteY1" fmla="*/ 639233 h 1397000"/>
              <a:gd name="connsiteX2" fmla="*/ 1295400 w 10030883"/>
              <a:gd name="connsiteY2" fmla="*/ 766233 h 1397000"/>
              <a:gd name="connsiteX3" fmla="*/ 2133600 w 10030883"/>
              <a:gd name="connsiteY3" fmla="*/ 804333 h 1397000"/>
              <a:gd name="connsiteX4" fmla="*/ 2413000 w 10030883"/>
              <a:gd name="connsiteY4" fmla="*/ 1020233 h 1397000"/>
              <a:gd name="connsiteX5" fmla="*/ 2908300 w 10030883"/>
              <a:gd name="connsiteY5" fmla="*/ 1223433 h 1397000"/>
              <a:gd name="connsiteX6" fmla="*/ 3543300 w 10030883"/>
              <a:gd name="connsiteY6" fmla="*/ 1248833 h 1397000"/>
              <a:gd name="connsiteX7" fmla="*/ 4241800 w 10030883"/>
              <a:gd name="connsiteY7" fmla="*/ 1147233 h 1397000"/>
              <a:gd name="connsiteX8" fmla="*/ 5092700 w 10030883"/>
              <a:gd name="connsiteY8" fmla="*/ 1032933 h 1397000"/>
              <a:gd name="connsiteX9" fmla="*/ 5600700 w 10030883"/>
              <a:gd name="connsiteY9" fmla="*/ 1096433 h 1397000"/>
              <a:gd name="connsiteX10" fmla="*/ 6172200 w 10030883"/>
              <a:gd name="connsiteY10" fmla="*/ 1350433 h 1397000"/>
              <a:gd name="connsiteX11" fmla="*/ 6692900 w 10030883"/>
              <a:gd name="connsiteY11" fmla="*/ 1375833 h 1397000"/>
              <a:gd name="connsiteX12" fmla="*/ 7162800 w 10030883"/>
              <a:gd name="connsiteY12" fmla="*/ 1337733 h 1397000"/>
              <a:gd name="connsiteX13" fmla="*/ 7645400 w 10030883"/>
              <a:gd name="connsiteY13" fmla="*/ 1109133 h 1397000"/>
              <a:gd name="connsiteX14" fmla="*/ 7543800 w 10030883"/>
              <a:gd name="connsiteY14" fmla="*/ 944033 h 1397000"/>
              <a:gd name="connsiteX15" fmla="*/ 7785100 w 10030883"/>
              <a:gd name="connsiteY15" fmla="*/ 804333 h 1397000"/>
              <a:gd name="connsiteX16" fmla="*/ 8305800 w 10030883"/>
              <a:gd name="connsiteY16" fmla="*/ 753533 h 1397000"/>
              <a:gd name="connsiteX17" fmla="*/ 8966200 w 10030883"/>
              <a:gd name="connsiteY17" fmla="*/ 677333 h 1397000"/>
              <a:gd name="connsiteX18" fmla="*/ 8788400 w 10030883"/>
              <a:gd name="connsiteY18" fmla="*/ 537633 h 1397000"/>
              <a:gd name="connsiteX19" fmla="*/ 8458200 w 10030883"/>
              <a:gd name="connsiteY19" fmla="*/ 423333 h 1397000"/>
              <a:gd name="connsiteX20" fmla="*/ 8750300 w 10030883"/>
              <a:gd name="connsiteY20" fmla="*/ 270933 h 1397000"/>
              <a:gd name="connsiteX21" fmla="*/ 9410700 w 10030883"/>
              <a:gd name="connsiteY21" fmla="*/ 118533 h 1397000"/>
              <a:gd name="connsiteX22" fmla="*/ 9944100 w 10030883"/>
              <a:gd name="connsiteY22" fmla="*/ 16933 h 1397000"/>
              <a:gd name="connsiteX23" fmla="*/ 9931400 w 10030883"/>
              <a:gd name="connsiteY23" fmla="*/ 16933 h 1397000"/>
              <a:gd name="connsiteX0" fmla="*/ 0 w 10132483"/>
              <a:gd name="connsiteY0" fmla="*/ 524933 h 1409700"/>
              <a:gd name="connsiteX1" fmla="*/ 622300 w 10132483"/>
              <a:gd name="connsiteY1" fmla="*/ 651933 h 1409700"/>
              <a:gd name="connsiteX2" fmla="*/ 1295400 w 10132483"/>
              <a:gd name="connsiteY2" fmla="*/ 778933 h 1409700"/>
              <a:gd name="connsiteX3" fmla="*/ 2133600 w 10132483"/>
              <a:gd name="connsiteY3" fmla="*/ 817033 h 1409700"/>
              <a:gd name="connsiteX4" fmla="*/ 2413000 w 10132483"/>
              <a:gd name="connsiteY4" fmla="*/ 1032933 h 1409700"/>
              <a:gd name="connsiteX5" fmla="*/ 2908300 w 10132483"/>
              <a:gd name="connsiteY5" fmla="*/ 1236133 h 1409700"/>
              <a:gd name="connsiteX6" fmla="*/ 3543300 w 10132483"/>
              <a:gd name="connsiteY6" fmla="*/ 1261533 h 1409700"/>
              <a:gd name="connsiteX7" fmla="*/ 4241800 w 10132483"/>
              <a:gd name="connsiteY7" fmla="*/ 1159933 h 1409700"/>
              <a:gd name="connsiteX8" fmla="*/ 5092700 w 10132483"/>
              <a:gd name="connsiteY8" fmla="*/ 1045633 h 1409700"/>
              <a:gd name="connsiteX9" fmla="*/ 5600700 w 10132483"/>
              <a:gd name="connsiteY9" fmla="*/ 1109133 h 1409700"/>
              <a:gd name="connsiteX10" fmla="*/ 6172200 w 10132483"/>
              <a:gd name="connsiteY10" fmla="*/ 1363133 h 1409700"/>
              <a:gd name="connsiteX11" fmla="*/ 6692900 w 10132483"/>
              <a:gd name="connsiteY11" fmla="*/ 1388533 h 1409700"/>
              <a:gd name="connsiteX12" fmla="*/ 7162800 w 10132483"/>
              <a:gd name="connsiteY12" fmla="*/ 1350433 h 1409700"/>
              <a:gd name="connsiteX13" fmla="*/ 7645400 w 10132483"/>
              <a:gd name="connsiteY13" fmla="*/ 1121833 h 1409700"/>
              <a:gd name="connsiteX14" fmla="*/ 7543800 w 10132483"/>
              <a:gd name="connsiteY14" fmla="*/ 956733 h 1409700"/>
              <a:gd name="connsiteX15" fmla="*/ 7785100 w 10132483"/>
              <a:gd name="connsiteY15" fmla="*/ 817033 h 1409700"/>
              <a:gd name="connsiteX16" fmla="*/ 8305800 w 10132483"/>
              <a:gd name="connsiteY16" fmla="*/ 766233 h 1409700"/>
              <a:gd name="connsiteX17" fmla="*/ 8966200 w 10132483"/>
              <a:gd name="connsiteY17" fmla="*/ 690033 h 1409700"/>
              <a:gd name="connsiteX18" fmla="*/ 8788400 w 10132483"/>
              <a:gd name="connsiteY18" fmla="*/ 550333 h 1409700"/>
              <a:gd name="connsiteX19" fmla="*/ 8458200 w 10132483"/>
              <a:gd name="connsiteY19" fmla="*/ 436033 h 1409700"/>
              <a:gd name="connsiteX20" fmla="*/ 8750300 w 10132483"/>
              <a:gd name="connsiteY20" fmla="*/ 283633 h 1409700"/>
              <a:gd name="connsiteX21" fmla="*/ 8801100 w 10132483"/>
              <a:gd name="connsiteY21" fmla="*/ 207433 h 1409700"/>
              <a:gd name="connsiteX22" fmla="*/ 9944100 w 10132483"/>
              <a:gd name="connsiteY22" fmla="*/ 29633 h 1409700"/>
              <a:gd name="connsiteX23" fmla="*/ 9931400 w 10132483"/>
              <a:gd name="connsiteY23" fmla="*/ 29633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32483" h="1409700">
                <a:moveTo>
                  <a:pt x="0" y="524933"/>
                </a:moveTo>
                <a:lnTo>
                  <a:pt x="622300" y="651933"/>
                </a:lnTo>
                <a:cubicBezTo>
                  <a:pt x="838200" y="694266"/>
                  <a:pt x="1043517" y="751416"/>
                  <a:pt x="1295400" y="778933"/>
                </a:cubicBezTo>
                <a:cubicBezTo>
                  <a:pt x="1547283" y="806450"/>
                  <a:pt x="1947333" y="774700"/>
                  <a:pt x="2133600" y="817033"/>
                </a:cubicBezTo>
                <a:cubicBezTo>
                  <a:pt x="2319867" y="859366"/>
                  <a:pt x="2283883" y="963083"/>
                  <a:pt x="2413000" y="1032933"/>
                </a:cubicBezTo>
                <a:cubicBezTo>
                  <a:pt x="2542117" y="1102783"/>
                  <a:pt x="2719917" y="1198033"/>
                  <a:pt x="2908300" y="1236133"/>
                </a:cubicBezTo>
                <a:cubicBezTo>
                  <a:pt x="3096683" y="1274233"/>
                  <a:pt x="3321050" y="1274233"/>
                  <a:pt x="3543300" y="1261533"/>
                </a:cubicBezTo>
                <a:cubicBezTo>
                  <a:pt x="3765550" y="1248833"/>
                  <a:pt x="4241800" y="1159933"/>
                  <a:pt x="4241800" y="1159933"/>
                </a:cubicBezTo>
                <a:cubicBezTo>
                  <a:pt x="4500033" y="1123950"/>
                  <a:pt x="4866217" y="1054100"/>
                  <a:pt x="5092700" y="1045633"/>
                </a:cubicBezTo>
                <a:cubicBezTo>
                  <a:pt x="5319183" y="1037166"/>
                  <a:pt x="5420784" y="1056216"/>
                  <a:pt x="5600700" y="1109133"/>
                </a:cubicBezTo>
                <a:cubicBezTo>
                  <a:pt x="5780616" y="1162050"/>
                  <a:pt x="5990167" y="1316566"/>
                  <a:pt x="6172200" y="1363133"/>
                </a:cubicBezTo>
                <a:cubicBezTo>
                  <a:pt x="6354233" y="1409700"/>
                  <a:pt x="6527800" y="1390650"/>
                  <a:pt x="6692900" y="1388533"/>
                </a:cubicBezTo>
                <a:cubicBezTo>
                  <a:pt x="6858000" y="1386416"/>
                  <a:pt x="7004050" y="1394883"/>
                  <a:pt x="7162800" y="1350433"/>
                </a:cubicBezTo>
                <a:cubicBezTo>
                  <a:pt x="7321550" y="1305983"/>
                  <a:pt x="7581900" y="1187450"/>
                  <a:pt x="7645400" y="1121833"/>
                </a:cubicBezTo>
                <a:cubicBezTo>
                  <a:pt x="7708900" y="1056216"/>
                  <a:pt x="7520517" y="1007533"/>
                  <a:pt x="7543800" y="956733"/>
                </a:cubicBezTo>
                <a:cubicBezTo>
                  <a:pt x="7567083" y="905933"/>
                  <a:pt x="7658100" y="848783"/>
                  <a:pt x="7785100" y="817033"/>
                </a:cubicBezTo>
                <a:cubicBezTo>
                  <a:pt x="7912100" y="785283"/>
                  <a:pt x="8305800" y="766233"/>
                  <a:pt x="8305800" y="766233"/>
                </a:cubicBezTo>
                <a:cubicBezTo>
                  <a:pt x="8502650" y="745066"/>
                  <a:pt x="8885767" y="726016"/>
                  <a:pt x="8966200" y="690033"/>
                </a:cubicBezTo>
                <a:cubicBezTo>
                  <a:pt x="9046633" y="654050"/>
                  <a:pt x="8873067" y="592666"/>
                  <a:pt x="8788400" y="550333"/>
                </a:cubicBezTo>
                <a:cubicBezTo>
                  <a:pt x="8703733" y="508000"/>
                  <a:pt x="8464550" y="480483"/>
                  <a:pt x="8458200" y="436033"/>
                </a:cubicBezTo>
                <a:cubicBezTo>
                  <a:pt x="8451850" y="391583"/>
                  <a:pt x="8591550" y="334433"/>
                  <a:pt x="8750300" y="283633"/>
                </a:cubicBezTo>
                <a:cubicBezTo>
                  <a:pt x="8756650" y="211062"/>
                  <a:pt x="8602133" y="249766"/>
                  <a:pt x="8801100" y="207433"/>
                </a:cubicBezTo>
                <a:cubicBezTo>
                  <a:pt x="9000067" y="165100"/>
                  <a:pt x="9755717" y="59266"/>
                  <a:pt x="9944100" y="29633"/>
                </a:cubicBezTo>
                <a:cubicBezTo>
                  <a:pt x="10132483" y="0"/>
                  <a:pt x="9981141" y="21166"/>
                  <a:pt x="9931400" y="29633"/>
                </a:cubicBezTo>
              </a:path>
            </a:pathLst>
          </a:custGeom>
          <a:noFill/>
          <a:ln w="5715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5" name="Freeform 4"/>
          <p:cNvSpPr/>
          <p:nvPr/>
        </p:nvSpPr>
        <p:spPr bwMode="auto">
          <a:xfrm>
            <a:off x="4851400" y="1257300"/>
            <a:ext cx="1752600" cy="5486400"/>
          </a:xfrm>
          <a:custGeom>
            <a:avLst/>
            <a:gdLst>
              <a:gd name="connsiteX0" fmla="*/ 0 w 895350"/>
              <a:gd name="connsiteY0" fmla="*/ 5486400 h 5486400"/>
              <a:gd name="connsiteX1" fmla="*/ 431800 w 895350"/>
              <a:gd name="connsiteY1" fmla="*/ 3162300 h 5486400"/>
              <a:gd name="connsiteX2" fmla="*/ 800100 w 895350"/>
              <a:gd name="connsiteY2" fmla="*/ 1549400 h 5486400"/>
              <a:gd name="connsiteX3" fmla="*/ 825500 w 895350"/>
              <a:gd name="connsiteY3" fmla="*/ 609600 h 5486400"/>
              <a:gd name="connsiteX4" fmla="*/ 381000 w 895350"/>
              <a:gd name="connsiteY4" fmla="*/ 0 h 5486400"/>
              <a:gd name="connsiteX0" fmla="*/ 1924050 w 2073275"/>
              <a:gd name="connsiteY0" fmla="*/ 5486400 h 5486400"/>
              <a:gd name="connsiteX1" fmla="*/ 222250 w 2073275"/>
              <a:gd name="connsiteY1" fmla="*/ 3162300 h 5486400"/>
              <a:gd name="connsiteX2" fmla="*/ 590550 w 2073275"/>
              <a:gd name="connsiteY2" fmla="*/ 1549400 h 5486400"/>
              <a:gd name="connsiteX3" fmla="*/ 615950 w 2073275"/>
              <a:gd name="connsiteY3" fmla="*/ 609600 h 5486400"/>
              <a:gd name="connsiteX4" fmla="*/ 171450 w 2073275"/>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752600 w 1752600"/>
              <a:gd name="connsiteY0" fmla="*/ 5486400 h 5486400"/>
              <a:gd name="connsiteX1" fmla="*/ 584200 w 1752600"/>
              <a:gd name="connsiteY1" fmla="*/ 3009900 h 5486400"/>
              <a:gd name="connsiteX2" fmla="*/ 419100 w 1752600"/>
              <a:gd name="connsiteY2" fmla="*/ 1549400 h 5486400"/>
              <a:gd name="connsiteX3" fmla="*/ 444500 w 1752600"/>
              <a:gd name="connsiteY3" fmla="*/ 609600 h 5486400"/>
              <a:gd name="connsiteX4" fmla="*/ 0 w 1752600"/>
              <a:gd name="connsiteY4" fmla="*/ 0 h 5486400"/>
              <a:gd name="connsiteX0" fmla="*/ 1752600 w 1752600"/>
              <a:gd name="connsiteY0" fmla="*/ 5486400 h 5486400"/>
              <a:gd name="connsiteX1" fmla="*/ 584200 w 1752600"/>
              <a:gd name="connsiteY1" fmla="*/ 3009900 h 5486400"/>
              <a:gd name="connsiteX2" fmla="*/ 114300 w 1752600"/>
              <a:gd name="connsiteY2" fmla="*/ 1549400 h 5486400"/>
              <a:gd name="connsiteX3" fmla="*/ 444500 w 1752600"/>
              <a:gd name="connsiteY3" fmla="*/ 609600 h 5486400"/>
              <a:gd name="connsiteX4" fmla="*/ 0 w 17526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5486400">
                <a:moveTo>
                  <a:pt x="1752600" y="5486400"/>
                </a:moveTo>
                <a:cubicBezTo>
                  <a:pt x="1254125" y="4398433"/>
                  <a:pt x="857250" y="3666067"/>
                  <a:pt x="584200" y="3009900"/>
                </a:cubicBezTo>
                <a:cubicBezTo>
                  <a:pt x="311150" y="2353733"/>
                  <a:pt x="137583" y="1949450"/>
                  <a:pt x="114300" y="1549400"/>
                </a:cubicBezTo>
                <a:cubicBezTo>
                  <a:pt x="91017" y="1149350"/>
                  <a:pt x="463550" y="867833"/>
                  <a:pt x="444500" y="609600"/>
                </a:cubicBezTo>
                <a:cubicBezTo>
                  <a:pt x="425450" y="351367"/>
                  <a:pt x="187325" y="175683"/>
                  <a:pt x="0" y="0"/>
                </a:cubicBezTo>
              </a:path>
            </a:pathLst>
          </a:custGeom>
          <a:noFill/>
          <a:ln w="38100" cap="flat" cmpd="sng" algn="ctr">
            <a:solidFill>
              <a:srgbClr val="FF0000"/>
            </a:solidFill>
            <a:prstDash val="solid"/>
            <a:round/>
            <a:headEnd type="none" w="med" len="med"/>
            <a:tailEnd type="arrow"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6" name="Straight Arrow Connector 5"/>
          <p:cNvCxnSpPr/>
          <p:nvPr/>
        </p:nvCxnSpPr>
        <p:spPr bwMode="auto">
          <a:xfrm flipV="1">
            <a:off x="4876800" y="3810000"/>
            <a:ext cx="762000" cy="76200"/>
          </a:xfrm>
          <a:prstGeom prst="straightConnector1">
            <a:avLst/>
          </a:prstGeom>
          <a:solidFill>
            <a:schemeClr val="accent1"/>
          </a:solidFill>
          <a:ln w="38100" cap="flat" cmpd="sng" algn="ctr">
            <a:solidFill>
              <a:srgbClr val="FF0000"/>
            </a:solidFill>
            <a:prstDash val="solid"/>
            <a:round/>
            <a:headEnd type="arrow"/>
            <a:tailEnd type="arrow"/>
          </a:ln>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iscal Anticline.jpg"/>
          <p:cNvPicPr>
            <a:picLocks noChangeAspect="1"/>
          </p:cNvPicPr>
          <p:nvPr/>
        </p:nvPicPr>
        <p:blipFill>
          <a:blip r:embed="rId3"/>
          <a:stretch>
            <a:fillRect/>
          </a:stretch>
        </p:blipFill>
        <p:spPr>
          <a:xfrm>
            <a:off x="-117231" y="0"/>
            <a:ext cx="9378462" cy="6858000"/>
          </a:xfrm>
          <a:prstGeom prst="rect">
            <a:avLst/>
          </a:prstGeom>
        </p:spPr>
      </p:pic>
      <p:sp>
        <p:nvSpPr>
          <p:cNvPr id="3" name="Freeform 2"/>
          <p:cNvSpPr/>
          <p:nvPr/>
        </p:nvSpPr>
        <p:spPr bwMode="auto">
          <a:xfrm>
            <a:off x="4851400" y="1257300"/>
            <a:ext cx="1752600" cy="5486400"/>
          </a:xfrm>
          <a:custGeom>
            <a:avLst/>
            <a:gdLst>
              <a:gd name="connsiteX0" fmla="*/ 0 w 895350"/>
              <a:gd name="connsiteY0" fmla="*/ 5486400 h 5486400"/>
              <a:gd name="connsiteX1" fmla="*/ 431800 w 895350"/>
              <a:gd name="connsiteY1" fmla="*/ 3162300 h 5486400"/>
              <a:gd name="connsiteX2" fmla="*/ 800100 w 895350"/>
              <a:gd name="connsiteY2" fmla="*/ 1549400 h 5486400"/>
              <a:gd name="connsiteX3" fmla="*/ 825500 w 895350"/>
              <a:gd name="connsiteY3" fmla="*/ 609600 h 5486400"/>
              <a:gd name="connsiteX4" fmla="*/ 381000 w 895350"/>
              <a:gd name="connsiteY4" fmla="*/ 0 h 5486400"/>
              <a:gd name="connsiteX0" fmla="*/ 1924050 w 2073275"/>
              <a:gd name="connsiteY0" fmla="*/ 5486400 h 5486400"/>
              <a:gd name="connsiteX1" fmla="*/ 222250 w 2073275"/>
              <a:gd name="connsiteY1" fmla="*/ 3162300 h 5486400"/>
              <a:gd name="connsiteX2" fmla="*/ 590550 w 2073275"/>
              <a:gd name="connsiteY2" fmla="*/ 1549400 h 5486400"/>
              <a:gd name="connsiteX3" fmla="*/ 615950 w 2073275"/>
              <a:gd name="connsiteY3" fmla="*/ 609600 h 5486400"/>
              <a:gd name="connsiteX4" fmla="*/ 171450 w 2073275"/>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924050 w 1924050"/>
              <a:gd name="connsiteY0" fmla="*/ 5486400 h 5486400"/>
              <a:gd name="connsiteX1" fmla="*/ 222250 w 1924050"/>
              <a:gd name="connsiteY1" fmla="*/ 3162300 h 5486400"/>
              <a:gd name="connsiteX2" fmla="*/ 590550 w 1924050"/>
              <a:gd name="connsiteY2" fmla="*/ 1549400 h 5486400"/>
              <a:gd name="connsiteX3" fmla="*/ 615950 w 1924050"/>
              <a:gd name="connsiteY3" fmla="*/ 609600 h 5486400"/>
              <a:gd name="connsiteX4" fmla="*/ 171450 w 1924050"/>
              <a:gd name="connsiteY4" fmla="*/ 0 h 5486400"/>
              <a:gd name="connsiteX0" fmla="*/ 1752600 w 1752600"/>
              <a:gd name="connsiteY0" fmla="*/ 5486400 h 5486400"/>
              <a:gd name="connsiteX1" fmla="*/ 584200 w 1752600"/>
              <a:gd name="connsiteY1" fmla="*/ 3009900 h 5486400"/>
              <a:gd name="connsiteX2" fmla="*/ 419100 w 1752600"/>
              <a:gd name="connsiteY2" fmla="*/ 1549400 h 5486400"/>
              <a:gd name="connsiteX3" fmla="*/ 444500 w 1752600"/>
              <a:gd name="connsiteY3" fmla="*/ 609600 h 5486400"/>
              <a:gd name="connsiteX4" fmla="*/ 0 w 1752600"/>
              <a:gd name="connsiteY4" fmla="*/ 0 h 5486400"/>
              <a:gd name="connsiteX0" fmla="*/ 1752600 w 1752600"/>
              <a:gd name="connsiteY0" fmla="*/ 5486400 h 5486400"/>
              <a:gd name="connsiteX1" fmla="*/ 584200 w 1752600"/>
              <a:gd name="connsiteY1" fmla="*/ 3009900 h 5486400"/>
              <a:gd name="connsiteX2" fmla="*/ 114300 w 1752600"/>
              <a:gd name="connsiteY2" fmla="*/ 1549400 h 5486400"/>
              <a:gd name="connsiteX3" fmla="*/ 444500 w 1752600"/>
              <a:gd name="connsiteY3" fmla="*/ 609600 h 5486400"/>
              <a:gd name="connsiteX4" fmla="*/ 0 w 17526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5486400">
                <a:moveTo>
                  <a:pt x="1752600" y="5486400"/>
                </a:moveTo>
                <a:cubicBezTo>
                  <a:pt x="1254125" y="4398433"/>
                  <a:pt x="857250" y="3666067"/>
                  <a:pt x="584200" y="3009900"/>
                </a:cubicBezTo>
                <a:cubicBezTo>
                  <a:pt x="311150" y="2353733"/>
                  <a:pt x="137583" y="1949450"/>
                  <a:pt x="114300" y="1549400"/>
                </a:cubicBezTo>
                <a:cubicBezTo>
                  <a:pt x="91017" y="1149350"/>
                  <a:pt x="463550" y="867833"/>
                  <a:pt x="444500" y="609600"/>
                </a:cubicBezTo>
                <a:cubicBezTo>
                  <a:pt x="425450" y="351367"/>
                  <a:pt x="187325" y="175683"/>
                  <a:pt x="0" y="0"/>
                </a:cubicBezTo>
              </a:path>
            </a:pathLst>
          </a:custGeom>
          <a:noFill/>
          <a:ln w="38100" cap="flat" cmpd="sng" algn="ctr">
            <a:solidFill>
              <a:srgbClr val="FF0000"/>
            </a:solidFill>
            <a:prstDash val="solid"/>
            <a:round/>
            <a:headEnd type="none" w="med" len="med"/>
            <a:tailEnd type="arrow"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6" name="Straight Arrow Connector 5"/>
          <p:cNvCxnSpPr/>
          <p:nvPr/>
        </p:nvCxnSpPr>
        <p:spPr bwMode="auto">
          <a:xfrm flipV="1">
            <a:off x="4876800" y="3810000"/>
            <a:ext cx="762000" cy="76200"/>
          </a:xfrm>
          <a:prstGeom prst="straightConnector1">
            <a:avLst/>
          </a:prstGeom>
          <a:solidFill>
            <a:schemeClr val="accent1"/>
          </a:solidFill>
          <a:ln w="38100" cap="flat" cmpd="sng" algn="ctr">
            <a:solidFill>
              <a:srgbClr val="FF0000"/>
            </a:solidFill>
            <a:prstDash val="solid"/>
            <a:round/>
            <a:headEnd type="arrow"/>
            <a:tailEnd type="arrow"/>
          </a:ln>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descr="http://www.panoramio.com/photos/original/662359.jpg"/>
          <p:cNvSpPr>
            <a:spLocks noChangeAspect="1" noChangeArrowheads="1"/>
          </p:cNvSpPr>
          <p:nvPr/>
        </p:nvSpPr>
        <p:spPr bwMode="auto">
          <a:xfrm>
            <a:off x="63500" y="-136525"/>
            <a:ext cx="7315200" cy="9753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299" name="Picture 3"/>
          <p:cNvPicPr>
            <a:picLocks noChangeAspect="1" noChangeArrowheads="1"/>
          </p:cNvPicPr>
          <p:nvPr/>
        </p:nvPicPr>
        <p:blipFill>
          <a:blip r:embed="rId3"/>
          <a:srcRect/>
          <a:stretch>
            <a:fillRect/>
          </a:stretch>
        </p:blipFill>
        <p:spPr bwMode="auto">
          <a:xfrm>
            <a:off x="2819400" y="0"/>
            <a:ext cx="5140145" cy="6858000"/>
          </a:xfrm>
          <a:prstGeom prst="rect">
            <a:avLst/>
          </a:prstGeom>
          <a:noFill/>
          <a:ln w="9525">
            <a:noFill/>
            <a:miter lim="800000"/>
            <a:headEnd/>
            <a:tailEnd/>
          </a:ln>
          <a:effectLst/>
        </p:spPr>
      </p:pic>
      <p:sp>
        <p:nvSpPr>
          <p:cNvPr id="4" name="TextBox 3"/>
          <p:cNvSpPr txBox="1"/>
          <p:nvPr/>
        </p:nvSpPr>
        <p:spPr>
          <a:xfrm>
            <a:off x="304800" y="2951946"/>
            <a:ext cx="2209800" cy="954107"/>
          </a:xfrm>
          <a:prstGeom prst="rect">
            <a:avLst/>
          </a:prstGeom>
          <a:noFill/>
        </p:spPr>
        <p:txBody>
          <a:bodyPr wrap="square" rtlCol="0">
            <a:spAutoFit/>
          </a:bodyPr>
          <a:lstStyle/>
          <a:p>
            <a:r>
              <a:rPr lang="en-US" dirty="0" smtClean="0"/>
              <a:t>Mariscal Canyon</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www.panoramio.com/photos/original/11836155.jpg"/>
          <p:cNvSpPr>
            <a:spLocks noChangeAspect="1" noChangeArrowheads="1"/>
          </p:cNvSpPr>
          <p:nvPr/>
        </p:nvSpPr>
        <p:spPr bwMode="auto">
          <a:xfrm>
            <a:off x="63500" y="-136525"/>
            <a:ext cx="10325100" cy="77438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3"/>
          <a:srcRect/>
          <a:stretch>
            <a:fillRect/>
          </a:stretch>
        </p:blipFill>
        <p:spPr bwMode="auto">
          <a:xfrm>
            <a:off x="-1" y="0"/>
            <a:ext cx="9147583" cy="6858000"/>
          </a:xfrm>
          <a:prstGeom prst="rect">
            <a:avLst/>
          </a:prstGeom>
          <a:noFill/>
          <a:ln w="9525">
            <a:noFill/>
            <a:miter lim="800000"/>
            <a:headEnd/>
            <a:tailEnd/>
          </a:ln>
          <a:effectLst/>
        </p:spPr>
      </p:pic>
      <p:sp>
        <p:nvSpPr>
          <p:cNvPr id="4" name="TextBox 3"/>
          <p:cNvSpPr txBox="1"/>
          <p:nvPr/>
        </p:nvSpPr>
        <p:spPr>
          <a:xfrm>
            <a:off x="4953000" y="1408093"/>
            <a:ext cx="17907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Boquillas Canyon</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lib.utexas.edu/geo/pics/texas92a.jpg"/>
          <p:cNvPicPr>
            <a:picLocks noChangeAspect="1" noChangeArrowheads="1"/>
          </p:cNvPicPr>
          <p:nvPr/>
        </p:nvPicPr>
        <p:blipFill>
          <a:blip r:embed="rId3"/>
          <a:srcRect/>
          <a:stretch>
            <a:fillRect/>
          </a:stretch>
        </p:blipFill>
        <p:spPr bwMode="auto">
          <a:xfrm>
            <a:off x="762000" y="-304800"/>
            <a:ext cx="7620000" cy="10258425"/>
          </a:xfrm>
          <a:prstGeom prst="rect">
            <a:avLst/>
          </a:prstGeom>
          <a:noFill/>
        </p:spPr>
      </p:pic>
      <p:sp>
        <p:nvSpPr>
          <p:cNvPr id="3" name="Rectangle 2"/>
          <p:cNvSpPr/>
          <p:nvPr/>
        </p:nvSpPr>
        <p:spPr bwMode="auto">
          <a:xfrm>
            <a:off x="2514600" y="4191000"/>
            <a:ext cx="533400" cy="609600"/>
          </a:xfrm>
          <a:prstGeom prst="rect">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4" name="TextBox 3"/>
          <p:cNvSpPr txBox="1"/>
          <p:nvPr/>
        </p:nvSpPr>
        <p:spPr>
          <a:xfrm>
            <a:off x="609600" y="4343400"/>
            <a:ext cx="2057400" cy="523220"/>
          </a:xfrm>
          <a:prstGeom prst="rect">
            <a:avLst/>
          </a:prstGeom>
          <a:noFill/>
        </p:spPr>
        <p:txBody>
          <a:bodyPr wrap="square" rtlCol="0">
            <a:spAutoFit/>
          </a:bodyPr>
          <a:lstStyle/>
          <a:p>
            <a:r>
              <a:rPr lang="en-US" dirty="0" smtClean="0">
                <a:solidFill>
                  <a:schemeClr val="tx1"/>
                </a:solidFill>
              </a:rPr>
              <a:t>Big Bend</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2" name="Picture 2" descr="Lab1_Rachel_Wells"/>
          <p:cNvPicPr>
            <a:picLocks noChangeAspect="1" noChangeArrowheads="1"/>
          </p:cNvPicPr>
          <p:nvPr/>
        </p:nvPicPr>
        <p:blipFill>
          <a:blip r:embed="rId3"/>
          <a:srcRect l="2515" t="12746" r="3171" b="14706"/>
          <a:stretch>
            <a:fillRect/>
          </a:stretch>
        </p:blipFill>
        <p:spPr bwMode="auto">
          <a:xfrm>
            <a:off x="1143000" y="0"/>
            <a:ext cx="6934200" cy="6842125"/>
          </a:xfrm>
          <a:prstGeom prst="rect">
            <a:avLst/>
          </a:prstGeom>
          <a:noFill/>
          <a:ln w="9525">
            <a:noFill/>
            <a:miter lim="800000"/>
            <a:headEnd/>
            <a:tailEnd/>
          </a:ln>
        </p:spPr>
      </p:pic>
      <p:sp>
        <p:nvSpPr>
          <p:cNvPr id="6" name="TextBox 5"/>
          <p:cNvSpPr txBox="1"/>
          <p:nvPr/>
        </p:nvSpPr>
        <p:spPr>
          <a:xfrm>
            <a:off x="3543300" y="5486400"/>
            <a:ext cx="2057400" cy="523220"/>
          </a:xfrm>
          <a:prstGeom prst="rect">
            <a:avLst/>
          </a:prstGeom>
          <a:noFill/>
        </p:spPr>
        <p:txBody>
          <a:bodyPr wrap="square" rtlCol="0">
            <a:spAutoFit/>
          </a:bodyPr>
          <a:lstStyle/>
          <a:p>
            <a:r>
              <a:rPr lang="en-US" dirty="0" smtClean="0">
                <a:solidFill>
                  <a:schemeClr val="tx1"/>
                </a:solidFill>
              </a:rPr>
              <a:t>Big Bend</a:t>
            </a:r>
            <a:endParaRPr lang="en-US" dirty="0">
              <a:solidFill>
                <a:schemeClr val="tx1"/>
              </a:solidFill>
            </a:endParaRPr>
          </a:p>
        </p:txBody>
      </p:sp>
      <p:sp>
        <p:nvSpPr>
          <p:cNvPr id="7" name="TextBox 6"/>
          <p:cNvSpPr txBox="1"/>
          <p:nvPr/>
        </p:nvSpPr>
        <p:spPr>
          <a:xfrm>
            <a:off x="1828800" y="2286000"/>
            <a:ext cx="2057400" cy="52322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Paleozoic</a:t>
            </a:r>
            <a:endParaRPr lang="en-US" dirty="0">
              <a:solidFill>
                <a:srgbClr val="FF0000"/>
              </a:solidFill>
              <a:effectLst>
                <a:outerShdw blurRad="38100" dist="38100" dir="2700000" algn="tl">
                  <a:srgbClr val="000000">
                    <a:alpha val="43137"/>
                  </a:srgbClr>
                </a:outerShdw>
              </a:effectLst>
            </a:endParaRPr>
          </a:p>
        </p:txBody>
      </p:sp>
      <p:cxnSp>
        <p:nvCxnSpPr>
          <p:cNvPr id="8" name="Straight Arrow Connector 7"/>
          <p:cNvCxnSpPr/>
          <p:nvPr/>
        </p:nvCxnSpPr>
        <p:spPr bwMode="auto">
          <a:xfrm rot="16200000" flipH="1">
            <a:off x="3314700" y="2857500"/>
            <a:ext cx="1600200" cy="152400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Lab1_Rachel_Wells"/>
          <p:cNvPicPr>
            <a:picLocks noChangeAspect="1" noChangeArrowheads="1"/>
          </p:cNvPicPr>
          <p:nvPr/>
        </p:nvPicPr>
        <p:blipFill>
          <a:blip r:embed="rId3"/>
          <a:srcRect l="2515" t="12746" r="3171" b="14706"/>
          <a:stretch>
            <a:fillRect/>
          </a:stretch>
        </p:blipFill>
        <p:spPr bwMode="auto">
          <a:xfrm>
            <a:off x="1143000" y="0"/>
            <a:ext cx="6934200" cy="6842125"/>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4063" t="10156" r="1250" b="8984"/>
          <a:stretch>
            <a:fillRect/>
          </a:stretch>
        </p:blipFill>
        <p:spPr bwMode="auto">
          <a:xfrm>
            <a:off x="0" y="0"/>
            <a:ext cx="5019261" cy="3429000"/>
          </a:xfrm>
          <a:prstGeom prst="rect">
            <a:avLst/>
          </a:prstGeom>
          <a:noFill/>
          <a:ln w="12700">
            <a:solidFill>
              <a:schemeClr val="tx1"/>
            </a:solidFill>
            <a:miter lim="800000"/>
            <a:headEnd/>
            <a:tailEnd/>
          </a:ln>
          <a:effectLst>
            <a:outerShdw blurRad="50800" dist="76200" dir="2700000" algn="tl" rotWithShape="0">
              <a:prstClr val="black">
                <a:alpha val="40000"/>
              </a:prstClr>
            </a:outerShdw>
          </a:effectLst>
        </p:spPr>
      </p:pic>
      <p:cxnSp>
        <p:nvCxnSpPr>
          <p:cNvPr id="5" name="Straight Arrow Connector 4"/>
          <p:cNvCxnSpPr/>
          <p:nvPr/>
        </p:nvCxnSpPr>
        <p:spPr bwMode="auto">
          <a:xfrm rot="16200000" flipH="1">
            <a:off x="2438400" y="1981200"/>
            <a:ext cx="2514600" cy="236220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Lab1_Rachel_Wells"/>
          <p:cNvPicPr>
            <a:picLocks noChangeAspect="1" noChangeArrowheads="1"/>
          </p:cNvPicPr>
          <p:nvPr/>
        </p:nvPicPr>
        <p:blipFill>
          <a:blip r:embed="rId3"/>
          <a:srcRect l="2515" t="12746" r="3171" b="14706"/>
          <a:stretch>
            <a:fillRect/>
          </a:stretch>
        </p:blipFill>
        <p:spPr bwMode="auto">
          <a:xfrm>
            <a:off x="1143000" y="0"/>
            <a:ext cx="6934200" cy="6842125"/>
          </a:xfrm>
          <a:prstGeom prst="rect">
            <a:avLst/>
          </a:prstGeom>
          <a:noFill/>
          <a:ln w="9525">
            <a:noFill/>
            <a:miter lim="800000"/>
            <a:headEnd/>
            <a:tailEnd/>
          </a:ln>
        </p:spPr>
      </p:pic>
      <p:sp>
        <p:nvSpPr>
          <p:cNvPr id="7" name="TextBox 6"/>
          <p:cNvSpPr txBox="1"/>
          <p:nvPr/>
        </p:nvSpPr>
        <p:spPr>
          <a:xfrm>
            <a:off x="3962400" y="2209800"/>
            <a:ext cx="2057400" cy="954107"/>
          </a:xfrm>
          <a:prstGeom prst="rect">
            <a:avLst/>
          </a:prstGeom>
          <a:noFill/>
        </p:spPr>
        <p:txBody>
          <a:bodyPr wrap="square" rtlCol="0">
            <a:spAutoFit/>
          </a:bodyPr>
          <a:lstStyle/>
          <a:p>
            <a:r>
              <a:rPr lang="en-US" dirty="0" smtClean="0">
                <a:solidFill>
                  <a:schemeClr val="tx1"/>
                </a:solidFill>
              </a:rPr>
              <a:t>Marathon Mountains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a:srcRect/>
          <a:stretch>
            <a:fillRect/>
          </a:stretch>
        </p:blipFill>
        <p:spPr bwMode="auto">
          <a:xfrm>
            <a:off x="-133350" y="0"/>
            <a:ext cx="9410700" cy="6858000"/>
          </a:xfrm>
          <a:prstGeom prst="rect">
            <a:avLst/>
          </a:prstGeom>
          <a:noFill/>
          <a:ln w="9525">
            <a:noFill/>
            <a:miter lim="800000"/>
            <a:headEnd/>
            <a:tailEnd/>
          </a:ln>
          <a:effectLst/>
        </p:spPr>
      </p:pic>
      <p:sp>
        <p:nvSpPr>
          <p:cNvPr id="3" name="TextBox 2"/>
          <p:cNvSpPr txBox="1"/>
          <p:nvPr/>
        </p:nvSpPr>
        <p:spPr>
          <a:xfrm>
            <a:off x="266700" y="314980"/>
            <a:ext cx="86106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Folded Paleozoic strata in Marathon Mountains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4709</TotalTime>
  <Words>1651</Words>
  <Application>Microsoft Office PowerPoint</Application>
  <PresentationFormat>On-screen Show (4:3)</PresentationFormat>
  <Paragraphs>157</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Springs, Big Bend.ppt</dc:title>
  <dc:creator>Gary Jacobson</dc:creator>
  <cp:lastModifiedBy>Gary Jacobson</cp:lastModifiedBy>
  <cp:revision>59</cp:revision>
  <dcterms:created xsi:type="dcterms:W3CDTF">2005-04-29T17:29:50Z</dcterms:created>
  <dcterms:modified xsi:type="dcterms:W3CDTF">2009-03-28T15:43:38Z</dcterms:modified>
</cp:coreProperties>
</file>